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635000" y="508000"/>
            <a:ext cx="10922000" cy="363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2600" dirty="0">
                <a:solidFill>
                  <a:srgbClr val="C2185B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26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635000" y="1176020"/>
            <a:ext cx="10744200" cy="4869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C2185B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635000" y="508000"/>
            <a:ext cx="10922000" cy="363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2600" dirty="0">
                <a:solidFill>
                  <a:srgbClr val="C2185B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26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635000" y="1176020"/>
            <a:ext cx="10744200" cy="4869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C2185B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F0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2673350"/>
            <a:ext cx="10883392" cy="6121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620"/>
              </a:lnSpc>
              <a:buNone/>
            </a:pPr>
            <a:r>
              <a:rPr lang="en-US" sz="4200" b="1" i="0" dirty="0">
                <a:solidFill>
                  <a:srgbClr val="C218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Science Practical Journal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812800" y="3437890"/>
            <a:ext cx="10883392" cy="345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Practicals 1–12 with answers for the blank spaces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12800" y="3935730"/>
            <a:ext cx="10883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Chemistry and physics experiments, journal pages 2–30. Suggested answers are marked; items to verify are flagged.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635000" y="508000"/>
            <a:ext cx="1124966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600" b="1" i="0" dirty="0">
                <a:solidFill>
                  <a:srgbClr val="C218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1: Identifying Cl⁻, Br⁻ and I⁻ ions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35000" y="1023620"/>
            <a:ext cx="604342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journal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46506" y="1236980"/>
            <a:ext cx="5924296" cy="1054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Aim: identify chloride, bromide and iodide ions in salts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Apparatus: test tubes, stand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Chemicals: AgNO₃, KCl, KBr, KI solutions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Procedure: 5 mL KCl (A), KBr (B), KI (C); add 5 mL AgNO₃, stir, observe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Table: A white AgCl↓, B light yellow AgBr↓, C bright yellow AgI↓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731000" y="1023620"/>
            <a:ext cx="4826000" cy="1905000"/>
          </a:xfrm>
          <a:prstGeom prst="roundRect">
            <a:avLst>
              <a:gd name="adj" fmla="val 4000"/>
            </a:avLst>
          </a:prstGeom>
          <a:solidFill>
            <a:srgbClr val="F6F6F6"/>
          </a:solidFill>
          <a:ln/>
        </p:spPr>
      </p:sp>
      <p:pic>
        <p:nvPicPr>
          <p:cNvPr id="6" name="Image 0" descr="Journal figure for p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1000" y="1054793"/>
            <a:ext cx="4826000" cy="1842655"/>
          </a:xfrm>
          <a:custGeom>
            <a:avLst/>
            <a:gdLst/>
            <a:ahLst/>
            <a:cxnLst/>
            <a:rect l="l" t="t" r="r" b="b"/>
            <a:pathLst>
              <a:path w="4826000" h="1842655">
                <a:moveTo>
                  <a:pt x="0" y="45027"/>
                </a:moveTo>
                <a:arcTo wR="76200" hR="76200" stAng="10800000" swAng="2173293"/>
                <a:lnTo>
                  <a:pt x="4811273" y="0"/>
                </a:lnTo>
                <a:arcTo wR="76200" hR="76200" stAng="19426707" swAng="2173293"/>
                <a:lnTo>
                  <a:pt x="4826000" y="1797627"/>
                </a:lnTo>
                <a:arcTo wR="76200" hR="76200" stAng="0" swAng="2173293"/>
                <a:lnTo>
                  <a:pt x="14727" y="1842655"/>
                </a:lnTo>
                <a:arcTo wR="76200" hR="76200" stAng="8626707" swAng="2173293"/>
                <a:close/>
              </a:path>
            </a:pathLst>
          </a:custGeom>
        </p:spPr>
      </p:pic>
      <p:sp>
        <p:nvSpPr>
          <p:cNvPr id="7" name="Shape 4"/>
          <p:cNvSpPr/>
          <p:nvPr/>
        </p:nvSpPr>
        <p:spPr>
          <a:xfrm>
            <a:off x="635000" y="3081020"/>
            <a:ext cx="5346700" cy="1907540"/>
          </a:xfrm>
          <a:prstGeom prst="roundRect">
            <a:avLst>
              <a:gd name="adj" fmla="val 3995"/>
            </a:avLst>
          </a:prstGeom>
          <a:solidFill>
            <a:srgbClr val="EAF6EF"/>
          </a:solidFill>
          <a:ln/>
        </p:spPr>
      </p:sp>
      <p:sp>
        <p:nvSpPr>
          <p:cNvPr id="8" name="Shape 5"/>
          <p:cNvSpPr/>
          <p:nvPr/>
        </p:nvSpPr>
        <p:spPr>
          <a:xfrm>
            <a:off x="635000" y="3081020"/>
            <a:ext cx="5346700" cy="1907540"/>
          </a:xfrm>
          <a:custGeom>
            <a:avLst/>
            <a:gdLst/>
            <a:ahLst/>
            <a:cxnLst/>
            <a:rect l="l" t="t" r="r" b="b"/>
            <a:pathLst>
              <a:path w="5346700" h="1907540">
                <a:moveTo>
                  <a:pt x="76200" y="1907540"/>
                </a:moveTo>
                <a:lnTo>
                  <a:pt x="76200" y="1907540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25400" stAng="16200000" swAng="-5400000"/>
                <a:lnTo>
                  <a:pt x="50800" y="1831340"/>
                </a:lnTo>
                <a:arcTo hR="76200" wR="25400" stAng="10800000" swAng="-5400000"/>
                <a:close/>
              </a:path>
            </a:pathLst>
          </a:custGeom>
          <a:solidFill>
            <a:srgbClr val="2E9D6B"/>
          </a:solidFill>
          <a:ln/>
        </p:spPr>
      </p:sp>
      <p:sp>
        <p:nvSpPr>
          <p:cNvPr id="9" name="Text 6"/>
          <p:cNvSpPr/>
          <p:nvPr/>
        </p:nvSpPr>
        <p:spPr>
          <a:xfrm>
            <a:off x="863600" y="3208020"/>
            <a:ext cx="5088509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 for the blanks / MCQs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75106" y="3421380"/>
            <a:ext cx="4969383" cy="1465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Diagram: Test Tube; A white precipitate; B light yellow; C bright yellow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B: KBr + AgNO₃ → KNO₃ + AgBr↓; C: KI + AgNO₃ → KNO₃ + AgI↓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Conclusion: double displacement reactions occur; halogens (group 17) behave alike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MCQ: 1 a (one); 2 d (fluorine); 3 c (bromine); 4 a (increases); 5 d (increases then decreases)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6210300" y="3081020"/>
            <a:ext cx="5346700" cy="1907540"/>
          </a:xfrm>
          <a:prstGeom prst="roundRect">
            <a:avLst>
              <a:gd name="adj" fmla="val 3995"/>
            </a:avLst>
          </a:prstGeom>
          <a:solidFill>
            <a:srgbClr val="E8F1FA"/>
          </a:solidFill>
          <a:ln/>
        </p:spPr>
      </p:sp>
      <p:sp>
        <p:nvSpPr>
          <p:cNvPr id="12" name="Shape 9"/>
          <p:cNvSpPr/>
          <p:nvPr/>
        </p:nvSpPr>
        <p:spPr>
          <a:xfrm>
            <a:off x="6210300" y="3081020"/>
            <a:ext cx="5346700" cy="1907540"/>
          </a:xfrm>
          <a:custGeom>
            <a:avLst/>
            <a:gdLst/>
            <a:ahLst/>
            <a:cxnLst/>
            <a:rect l="l" t="t" r="r" b="b"/>
            <a:pathLst>
              <a:path w="5346700" h="1907540">
                <a:moveTo>
                  <a:pt x="76200" y="1907540"/>
                </a:moveTo>
                <a:lnTo>
                  <a:pt x="76200" y="1907540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25400" stAng="16200000" swAng="-5400000"/>
                <a:lnTo>
                  <a:pt x="50800" y="1831340"/>
                </a:lnTo>
                <a:arcTo hR="76200" wR="25400" stAng="10800000" swAng="-5400000"/>
                <a:close/>
              </a:path>
            </a:pathLst>
          </a:custGeom>
          <a:solidFill>
            <a:srgbClr val="1D6F9C"/>
          </a:solidFill>
          <a:ln/>
        </p:spPr>
      </p:sp>
      <p:sp>
        <p:nvSpPr>
          <p:cNvPr id="13" name="Text 10"/>
          <p:cNvSpPr/>
          <p:nvPr/>
        </p:nvSpPr>
        <p:spPr>
          <a:xfrm>
            <a:off x="6438900" y="3208020"/>
            <a:ext cx="5088509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 explained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438900" y="3421380"/>
            <a:ext cx="5088509" cy="6940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Silver ions combine with each halide ion to form an insoluble silver halide, so a coloured precipitate appears. The shade (white, light yellow, bright yellow) tells chloride, bromide and iodide apart.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635000" y="6263641"/>
            <a:ext cx="227714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1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1 · Journal pp. 2–3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635000" y="508000"/>
            <a:ext cx="1124966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600" b="1" i="0" dirty="0">
                <a:solidFill>
                  <a:srgbClr val="C218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1: Exercise (Halogens and Group 0)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35000" y="1023620"/>
            <a:ext cx="529780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journal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46506" y="1236980"/>
            <a:ext cx="5178679" cy="642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Explain gradation in reactivity of halogens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Similarities of halogen elements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Why are inert gases in the zero group?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007100" y="1023620"/>
            <a:ext cx="5549900" cy="1136015"/>
          </a:xfrm>
          <a:prstGeom prst="roundRect">
            <a:avLst>
              <a:gd name="adj" fmla="val 6708"/>
            </a:avLst>
          </a:prstGeom>
          <a:solidFill>
            <a:srgbClr val="E8F1FA"/>
          </a:solidFill>
          <a:ln/>
        </p:spPr>
      </p:sp>
      <p:sp>
        <p:nvSpPr>
          <p:cNvPr id="6" name="Shape 4"/>
          <p:cNvSpPr/>
          <p:nvPr/>
        </p:nvSpPr>
        <p:spPr>
          <a:xfrm>
            <a:off x="6007100" y="1023620"/>
            <a:ext cx="5549900" cy="1136015"/>
          </a:xfrm>
          <a:custGeom>
            <a:avLst/>
            <a:gdLst/>
            <a:ahLst/>
            <a:cxnLst/>
            <a:rect l="l" t="t" r="r" b="b"/>
            <a:pathLst>
              <a:path w="5549900" h="1136015">
                <a:moveTo>
                  <a:pt x="76200" y="1136015"/>
                </a:moveTo>
                <a:lnTo>
                  <a:pt x="76200" y="1136015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25400" stAng="16200000" swAng="-5400000"/>
                <a:lnTo>
                  <a:pt x="50800" y="1059815"/>
                </a:lnTo>
                <a:arcTo hR="76200" wR="25400" stAng="10800000" swAng="-5400000"/>
                <a:close/>
              </a:path>
            </a:pathLst>
          </a:custGeom>
          <a:solidFill>
            <a:srgbClr val="1D6F9C"/>
          </a:solidFill>
          <a:ln/>
        </p:spPr>
      </p:sp>
      <p:sp>
        <p:nvSpPr>
          <p:cNvPr id="7" name="Text 5"/>
          <p:cNvSpPr/>
          <p:nvPr/>
        </p:nvSpPr>
        <p:spPr>
          <a:xfrm>
            <a:off x="6235700" y="1150620"/>
            <a:ext cx="529780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 explained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235700" y="1363980"/>
            <a:ext cx="5297805" cy="6940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Halogens sit in group 17 with 7 valence electrons, so each gains one electron. Reactivity falls down the group as the atom gets larger. Inert gases already have a full shell.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5000" y="2312036"/>
            <a:ext cx="10922000" cy="1084580"/>
          </a:xfrm>
          <a:prstGeom prst="roundRect">
            <a:avLst>
              <a:gd name="adj" fmla="val 7026"/>
            </a:avLst>
          </a:prstGeom>
          <a:solidFill>
            <a:srgbClr val="EAF6EF"/>
          </a:solidFill>
          <a:ln/>
        </p:spPr>
      </p:sp>
      <p:sp>
        <p:nvSpPr>
          <p:cNvPr id="10" name="Shape 8"/>
          <p:cNvSpPr/>
          <p:nvPr/>
        </p:nvSpPr>
        <p:spPr>
          <a:xfrm>
            <a:off x="635000" y="2312036"/>
            <a:ext cx="10922000" cy="1084580"/>
          </a:xfrm>
          <a:custGeom>
            <a:avLst/>
            <a:gdLst/>
            <a:ahLst/>
            <a:cxnLst/>
            <a:rect l="l" t="t" r="r" b="b"/>
            <a:pathLst>
              <a:path w="10922000" h="1084580">
                <a:moveTo>
                  <a:pt x="76200" y="1084580"/>
                </a:moveTo>
                <a:lnTo>
                  <a:pt x="76200" y="1084580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25400" stAng="16200000" swAng="-5400000"/>
                <a:lnTo>
                  <a:pt x="50800" y="1008380"/>
                </a:lnTo>
                <a:arcTo hR="76200" wR="25400" stAng="10800000" swAng="-5400000"/>
                <a:close/>
              </a:path>
            </a:pathLst>
          </a:custGeom>
          <a:solidFill>
            <a:srgbClr val="2E9D6B"/>
          </a:solidFill>
          <a:ln/>
        </p:spPr>
      </p:sp>
      <p:sp>
        <p:nvSpPr>
          <p:cNvPr id="11" name="Text 9"/>
          <p:cNvSpPr/>
          <p:nvPr/>
        </p:nvSpPr>
        <p:spPr>
          <a:xfrm>
            <a:off x="863600" y="2439036"/>
            <a:ext cx="10831068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 for the blanks / MCQs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5106" y="2652395"/>
            <a:ext cx="10711942" cy="642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Q1: reactivity decreases down group 17 (F most reactive); each needs 1 electron to complete its octet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Q2: all have 7 valence electrons, valency 1, non-metals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Q3: completely filled outer shell, zero valency, non-reactive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35000" y="6263641"/>
            <a:ext cx="1971961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1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1 · Journal p. 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635000" y="508000"/>
            <a:ext cx="1124966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600" b="1" i="0" dirty="0">
                <a:solidFill>
                  <a:srgbClr val="C218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2: Types of Chemical Reactions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35000" y="1023620"/>
            <a:ext cx="529780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journal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46506" y="1236980"/>
            <a:ext cx="5178679" cy="848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Mg burns in air: 2Mg + O₂ → 2MgO, luminous flame, white powder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Zn + dil. H₂SO₄ → ZnSO₄ + H₂: colourless gas burns with blue flame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 Heat Pb(NO₃)₂: 2Pb(NO₃)₂ → 2PbO + 4NO₂ + O₂; brown gas turns blue litmus red, splinter keeps glowing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007100" y="1023620"/>
            <a:ext cx="5549900" cy="1358900"/>
          </a:xfrm>
          <a:prstGeom prst="roundRect">
            <a:avLst>
              <a:gd name="adj" fmla="val 5607"/>
            </a:avLst>
          </a:prstGeom>
          <a:solidFill>
            <a:srgbClr val="E8F1FA"/>
          </a:solidFill>
          <a:ln/>
        </p:spPr>
      </p:sp>
      <p:sp>
        <p:nvSpPr>
          <p:cNvPr id="6" name="Shape 4"/>
          <p:cNvSpPr/>
          <p:nvPr/>
        </p:nvSpPr>
        <p:spPr>
          <a:xfrm>
            <a:off x="6007100" y="1023620"/>
            <a:ext cx="5549900" cy="1358900"/>
          </a:xfrm>
          <a:custGeom>
            <a:avLst/>
            <a:gdLst/>
            <a:ahLst/>
            <a:cxnLst/>
            <a:rect l="l" t="t" r="r" b="b"/>
            <a:pathLst>
              <a:path w="5549900" h="1358900">
                <a:moveTo>
                  <a:pt x="76200" y="1358900"/>
                </a:moveTo>
                <a:lnTo>
                  <a:pt x="76200" y="1358900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25400" stAng="16200000" swAng="-5400000"/>
                <a:lnTo>
                  <a:pt x="50800" y="1282700"/>
                </a:lnTo>
                <a:arcTo hR="76200" wR="25400" stAng="10800000" swAng="-5400000"/>
                <a:close/>
              </a:path>
            </a:pathLst>
          </a:custGeom>
          <a:solidFill>
            <a:srgbClr val="1D6F9C"/>
          </a:solidFill>
          <a:ln/>
        </p:spPr>
      </p:sp>
      <p:sp>
        <p:nvSpPr>
          <p:cNvPr id="7" name="Text 5"/>
          <p:cNvSpPr/>
          <p:nvPr/>
        </p:nvSpPr>
        <p:spPr>
          <a:xfrm>
            <a:off x="6235700" y="1150620"/>
            <a:ext cx="529780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 explained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235700" y="1363980"/>
            <a:ext cx="5297805" cy="9169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reaction shows a different pattern: two reactants joining (combination), one element replacing another (displacement), one compound splitting (decomposition). Counting reactants and products identifies the type.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5000" y="2534920"/>
            <a:ext cx="10922000" cy="1290320"/>
          </a:xfrm>
          <a:prstGeom prst="roundRect">
            <a:avLst>
              <a:gd name="adj" fmla="val 5906"/>
            </a:avLst>
          </a:prstGeom>
          <a:solidFill>
            <a:srgbClr val="EAF6EF"/>
          </a:solidFill>
          <a:ln/>
        </p:spPr>
      </p:sp>
      <p:sp>
        <p:nvSpPr>
          <p:cNvPr id="10" name="Shape 8"/>
          <p:cNvSpPr/>
          <p:nvPr/>
        </p:nvSpPr>
        <p:spPr>
          <a:xfrm>
            <a:off x="635000" y="2534920"/>
            <a:ext cx="10922000" cy="1290320"/>
          </a:xfrm>
          <a:custGeom>
            <a:avLst/>
            <a:gdLst/>
            <a:ahLst/>
            <a:cxnLst/>
            <a:rect l="l" t="t" r="r" b="b"/>
            <a:pathLst>
              <a:path w="10922000" h="1290320">
                <a:moveTo>
                  <a:pt x="76200" y="1290320"/>
                </a:moveTo>
                <a:lnTo>
                  <a:pt x="76200" y="1290320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25400" stAng="16200000" swAng="-5400000"/>
                <a:lnTo>
                  <a:pt x="50800" y="1214120"/>
                </a:lnTo>
                <a:arcTo hR="76200" wR="25400" stAng="10800000" swAng="-5400000"/>
                <a:close/>
              </a:path>
            </a:pathLst>
          </a:custGeom>
          <a:solidFill>
            <a:srgbClr val="2E9D6B"/>
          </a:solidFill>
          <a:ln/>
        </p:spPr>
      </p:sp>
      <p:sp>
        <p:nvSpPr>
          <p:cNvPr id="11" name="Text 9"/>
          <p:cNvSpPr/>
          <p:nvPr/>
        </p:nvSpPr>
        <p:spPr>
          <a:xfrm>
            <a:off x="863600" y="2661920"/>
            <a:ext cx="10831068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 for the blanks / MCQs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5106" y="2875280"/>
            <a:ext cx="10711942" cy="848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Mg: 2 reactants, 1 product, combination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Zn: 2 reactants, 2 products, displacement (journal entry 4 and 24 looks wrong: verify)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Pb(NO₃)₂: 1 reactant, 3 products, decomposition (journal entry 3 and 3: verify)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MCQ: 1 a; 2 a (MgO alkaline); 3 a (colourless)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35000" y="6263639"/>
            <a:ext cx="227714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1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2 · Journal pp. 4–5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635000" y="508000"/>
            <a:ext cx="1124966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600" b="1" i="0" dirty="0">
                <a:solidFill>
                  <a:srgbClr val="C218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2: Exercise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35000" y="1023621"/>
            <a:ext cx="529780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journal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46506" y="1236982"/>
            <a:ext cx="5178679" cy="848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Why are some liquid medicines kept in dark bottles?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Why do edible oils turn rancid?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BaSO₄ + 4C → BaS + 4CO: oxidation or reduction?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Example each of displacement, decomposition and combination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007100" y="1023621"/>
            <a:ext cx="5549900" cy="1136015"/>
          </a:xfrm>
          <a:prstGeom prst="roundRect">
            <a:avLst>
              <a:gd name="adj" fmla="val 6708"/>
            </a:avLst>
          </a:prstGeom>
          <a:solidFill>
            <a:srgbClr val="E8F1FA"/>
          </a:solidFill>
          <a:ln/>
        </p:spPr>
      </p:sp>
      <p:sp>
        <p:nvSpPr>
          <p:cNvPr id="6" name="Shape 4"/>
          <p:cNvSpPr/>
          <p:nvPr/>
        </p:nvSpPr>
        <p:spPr>
          <a:xfrm>
            <a:off x="6007100" y="1023621"/>
            <a:ext cx="5549900" cy="1136015"/>
          </a:xfrm>
          <a:custGeom>
            <a:avLst/>
            <a:gdLst/>
            <a:ahLst/>
            <a:cxnLst/>
            <a:rect l="l" t="t" r="r" b="b"/>
            <a:pathLst>
              <a:path w="5549900" h="1136015">
                <a:moveTo>
                  <a:pt x="76200" y="1136015"/>
                </a:moveTo>
                <a:lnTo>
                  <a:pt x="76200" y="1136015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25400" stAng="16200000" swAng="-5400000"/>
                <a:lnTo>
                  <a:pt x="50800" y="1059815"/>
                </a:lnTo>
                <a:arcTo hR="76200" wR="25400" stAng="10800000" swAng="-5400000"/>
                <a:close/>
              </a:path>
            </a:pathLst>
          </a:custGeom>
          <a:solidFill>
            <a:srgbClr val="1D6F9C"/>
          </a:solidFill>
          <a:ln/>
        </p:spPr>
      </p:sp>
      <p:sp>
        <p:nvSpPr>
          <p:cNvPr id="7" name="Text 5"/>
          <p:cNvSpPr/>
          <p:nvPr/>
        </p:nvSpPr>
        <p:spPr>
          <a:xfrm>
            <a:off x="6235700" y="1150621"/>
            <a:ext cx="529780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 explained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235700" y="1363982"/>
            <a:ext cx="5297805" cy="6940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Light, air and oxygen change chemicals, which is why storage matters. In the BaSO₄ reaction oxygen is lost by barium sulphate and gained by carbon, so reduction and oxidation happen together.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5000" y="2312036"/>
            <a:ext cx="10922000" cy="1290320"/>
          </a:xfrm>
          <a:prstGeom prst="roundRect">
            <a:avLst>
              <a:gd name="adj" fmla="val 5906"/>
            </a:avLst>
          </a:prstGeom>
          <a:solidFill>
            <a:srgbClr val="EAF6EF"/>
          </a:solidFill>
          <a:ln/>
        </p:spPr>
      </p:sp>
      <p:sp>
        <p:nvSpPr>
          <p:cNvPr id="10" name="Shape 8"/>
          <p:cNvSpPr/>
          <p:nvPr/>
        </p:nvSpPr>
        <p:spPr>
          <a:xfrm>
            <a:off x="635000" y="2312036"/>
            <a:ext cx="10922000" cy="1290320"/>
          </a:xfrm>
          <a:custGeom>
            <a:avLst/>
            <a:gdLst/>
            <a:ahLst/>
            <a:cxnLst/>
            <a:rect l="l" t="t" r="r" b="b"/>
            <a:pathLst>
              <a:path w="10922000" h="1290320">
                <a:moveTo>
                  <a:pt x="76200" y="1290320"/>
                </a:moveTo>
                <a:lnTo>
                  <a:pt x="76200" y="1290320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25400" stAng="16200000" swAng="-5400000"/>
                <a:lnTo>
                  <a:pt x="50800" y="1214120"/>
                </a:lnTo>
                <a:arcTo hR="76200" wR="25400" stAng="10800000" swAng="-5400000"/>
                <a:close/>
              </a:path>
            </a:pathLst>
          </a:custGeom>
          <a:solidFill>
            <a:srgbClr val="2E9D6B"/>
          </a:solidFill>
          <a:ln/>
        </p:spPr>
      </p:sp>
      <p:sp>
        <p:nvSpPr>
          <p:cNvPr id="11" name="Text 9"/>
          <p:cNvSpPr/>
          <p:nvPr/>
        </p:nvSpPr>
        <p:spPr>
          <a:xfrm>
            <a:off x="863600" y="2439036"/>
            <a:ext cx="10831068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 for the blanks / MCQs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5106" y="2652396"/>
            <a:ext cx="10711942" cy="848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Q1: light can decompose the medicine; dark glass cuts light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Q2: oxidation of oils and fats gives bad smell and taste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Q3: BaSO₄ is reduced (loses oxygen); C is oxidised; a redox reaction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Q4: displacement Zn + H₂SO₄; decomposition heating Pb(NO₃)₂; combination Mg + O₂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35000" y="6263639"/>
            <a:ext cx="1971961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1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2 · Journal p. 6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635000" y="508000"/>
            <a:ext cx="1124966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600" b="1" i="0" dirty="0">
                <a:solidFill>
                  <a:srgbClr val="C218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3 A and B: Lime with Water; Heating Ferrous Sulphate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35000" y="1023621"/>
            <a:ext cx="604342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journal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46506" y="1236982"/>
            <a:ext cx="5924296" cy="1054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CaO(s) + H₂O(l) → Ca(OH)₂(aq)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Observed: heat evolved, steam, hissing sound, solid and liquid form aqueous Ca(OH)₂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2FeSO₄·7H₂O →(heat) Fe₂O₃ + SO₂ + SO₃ + 14H₂O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Pale green crystals decompose on heating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731000" y="1023621"/>
            <a:ext cx="4826000" cy="1905000"/>
          </a:xfrm>
          <a:prstGeom prst="roundRect">
            <a:avLst>
              <a:gd name="adj" fmla="val 4000"/>
            </a:avLst>
          </a:prstGeom>
          <a:solidFill>
            <a:srgbClr val="F6F6F6"/>
          </a:solidFill>
          <a:ln/>
        </p:spPr>
      </p:sp>
      <p:pic>
        <p:nvPicPr>
          <p:cNvPr id="6" name="Image 0" descr="Journal figure for p3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1000" y="1051419"/>
            <a:ext cx="4826000" cy="1849404"/>
          </a:xfrm>
          <a:custGeom>
            <a:avLst/>
            <a:gdLst/>
            <a:ahLst/>
            <a:cxnLst/>
            <a:rect l="l" t="t" r="r" b="b"/>
            <a:pathLst>
              <a:path w="4826000" h="1849404">
                <a:moveTo>
                  <a:pt x="0" y="48402"/>
                </a:moveTo>
                <a:arcTo wR="76200" hR="76200" stAng="10800000" swAng="2366081"/>
                <a:lnTo>
                  <a:pt x="4808653" y="0"/>
                </a:lnTo>
                <a:arcTo wR="76200" hR="76200" stAng="19233919" swAng="2366081"/>
                <a:lnTo>
                  <a:pt x="4826000" y="1801002"/>
                </a:lnTo>
                <a:arcTo wR="76200" hR="76200" stAng="0" swAng="2366081"/>
                <a:lnTo>
                  <a:pt x="17347" y="1849404"/>
                </a:lnTo>
                <a:arcTo wR="76200" hR="76200" stAng="8433919" swAng="2366081"/>
                <a:close/>
              </a:path>
            </a:pathLst>
          </a:custGeom>
        </p:spPr>
      </p:pic>
      <p:sp>
        <p:nvSpPr>
          <p:cNvPr id="7" name="Shape 4"/>
          <p:cNvSpPr/>
          <p:nvPr/>
        </p:nvSpPr>
        <p:spPr>
          <a:xfrm>
            <a:off x="635000" y="3081021"/>
            <a:ext cx="5346700" cy="1496060"/>
          </a:xfrm>
          <a:prstGeom prst="roundRect">
            <a:avLst>
              <a:gd name="adj" fmla="val 5093"/>
            </a:avLst>
          </a:prstGeom>
          <a:solidFill>
            <a:srgbClr val="EAF6EF"/>
          </a:solidFill>
          <a:ln/>
        </p:spPr>
      </p:sp>
      <p:sp>
        <p:nvSpPr>
          <p:cNvPr id="8" name="Shape 5"/>
          <p:cNvSpPr/>
          <p:nvPr/>
        </p:nvSpPr>
        <p:spPr>
          <a:xfrm>
            <a:off x="635000" y="3081021"/>
            <a:ext cx="5346700" cy="1496060"/>
          </a:xfrm>
          <a:custGeom>
            <a:avLst/>
            <a:gdLst/>
            <a:ahLst/>
            <a:cxnLst/>
            <a:rect l="l" t="t" r="r" b="b"/>
            <a:pathLst>
              <a:path w="5346700" h="1496060">
                <a:moveTo>
                  <a:pt x="76200" y="1496060"/>
                </a:moveTo>
                <a:lnTo>
                  <a:pt x="76200" y="1496060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25400" stAng="16200000" swAng="-5400000"/>
                <a:lnTo>
                  <a:pt x="50800" y="1419860"/>
                </a:lnTo>
                <a:arcTo hR="76200" wR="25400" stAng="10800000" swAng="-5400000"/>
                <a:close/>
              </a:path>
            </a:pathLst>
          </a:custGeom>
          <a:solidFill>
            <a:srgbClr val="2E9D6B"/>
          </a:solidFill>
          <a:ln/>
        </p:spPr>
      </p:sp>
      <p:sp>
        <p:nvSpPr>
          <p:cNvPr id="9" name="Text 6"/>
          <p:cNvSpPr/>
          <p:nvPr/>
        </p:nvSpPr>
        <p:spPr>
          <a:xfrm>
            <a:off x="863600" y="3208021"/>
            <a:ext cx="5088509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 for the blanks / MCQs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75106" y="3421382"/>
            <a:ext cx="4969383" cy="1054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 combination, exothermic; product is aqueous solution of calcium hydroxide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B: original colour pale green; gases SO₂ and SO₃; residue reddish brown Fe₂O₃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 colour and diagram labels: verify against your own observation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6210300" y="3081021"/>
            <a:ext cx="5346700" cy="1496060"/>
          </a:xfrm>
          <a:prstGeom prst="roundRect">
            <a:avLst>
              <a:gd name="adj" fmla="val 5093"/>
            </a:avLst>
          </a:prstGeom>
          <a:solidFill>
            <a:srgbClr val="E8F1FA"/>
          </a:solidFill>
          <a:ln/>
        </p:spPr>
      </p:sp>
      <p:sp>
        <p:nvSpPr>
          <p:cNvPr id="12" name="Shape 9"/>
          <p:cNvSpPr/>
          <p:nvPr/>
        </p:nvSpPr>
        <p:spPr>
          <a:xfrm>
            <a:off x="6210300" y="3081021"/>
            <a:ext cx="5346700" cy="1496060"/>
          </a:xfrm>
          <a:custGeom>
            <a:avLst/>
            <a:gdLst/>
            <a:ahLst/>
            <a:cxnLst/>
            <a:rect l="l" t="t" r="r" b="b"/>
            <a:pathLst>
              <a:path w="5346700" h="1496060">
                <a:moveTo>
                  <a:pt x="76200" y="1496060"/>
                </a:moveTo>
                <a:lnTo>
                  <a:pt x="76200" y="1496060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25400" stAng="16200000" swAng="-5400000"/>
                <a:lnTo>
                  <a:pt x="50800" y="1419860"/>
                </a:lnTo>
                <a:arcTo hR="76200" wR="25400" stAng="10800000" swAng="-5400000"/>
                <a:close/>
              </a:path>
            </a:pathLst>
          </a:custGeom>
          <a:solidFill>
            <a:srgbClr val="1D6F9C"/>
          </a:solidFill>
          <a:ln/>
        </p:spPr>
      </p:sp>
      <p:sp>
        <p:nvSpPr>
          <p:cNvPr id="13" name="Text 10"/>
          <p:cNvSpPr/>
          <p:nvPr/>
        </p:nvSpPr>
        <p:spPr>
          <a:xfrm>
            <a:off x="6438900" y="3208021"/>
            <a:ext cx="5088509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 explained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438900" y="3421382"/>
            <a:ext cx="5088509" cy="9169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Quicklime and water release heat, so it is exothermic and the water turns to steam. Heating green ferrous sulphate crystals gives reddish-brown iron oxide, so a colour change signals a new substance.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635000" y="6263639"/>
            <a:ext cx="227714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1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3 · Journal pp. 7–8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635000" y="508000"/>
            <a:ext cx="1124966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600" b="1" i="0" dirty="0">
                <a:solidFill>
                  <a:srgbClr val="C218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3 C and D: Iron with CuSO₄; Na₂SO₄ with BaCl₂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35000" y="1023621"/>
            <a:ext cx="604342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journal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46506" y="1236982"/>
            <a:ext cx="5924296" cy="642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 Fe(s) + CuSO₄(aq) → FeSO₄(aq) + Cu(s)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BaCl₂(aq) + Na₂SO₄(aq) → BaSO₄(s) + 2NaCl(aq)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Observation tables: record your own colours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731000" y="1023621"/>
            <a:ext cx="4826000" cy="1905000"/>
          </a:xfrm>
          <a:prstGeom prst="roundRect">
            <a:avLst>
              <a:gd name="adj" fmla="val 4000"/>
            </a:avLst>
          </a:prstGeom>
          <a:solidFill>
            <a:srgbClr val="F6F6F6"/>
          </a:solidFill>
          <a:ln/>
        </p:spPr>
      </p:sp>
      <p:pic>
        <p:nvPicPr>
          <p:cNvPr id="6" name="Image 0" descr="Journal figure for p3b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1000" y="1085167"/>
            <a:ext cx="4826000" cy="1781908"/>
          </a:xfrm>
          <a:custGeom>
            <a:avLst/>
            <a:gdLst/>
            <a:ahLst/>
            <a:cxnLst/>
            <a:rect l="l" t="t" r="r" b="b"/>
            <a:pathLst>
              <a:path w="4826000" h="1781908">
                <a:moveTo>
                  <a:pt x="0" y="14654"/>
                </a:moveTo>
                <a:arcTo wR="76200" hR="76200" stAng="10800000" swAng="665249"/>
                <a:lnTo>
                  <a:pt x="4824578" y="0"/>
                </a:lnTo>
                <a:arcTo wR="76200" hR="76200" stAng="20934751" swAng="665249"/>
                <a:lnTo>
                  <a:pt x="4826000" y="1767254"/>
                </a:lnTo>
                <a:arcTo wR="76200" hR="76200" stAng="0" swAng="665249"/>
                <a:lnTo>
                  <a:pt x="1422" y="1781908"/>
                </a:lnTo>
                <a:arcTo wR="76200" hR="76200" stAng="10134751" swAng="665249"/>
                <a:close/>
              </a:path>
            </a:pathLst>
          </a:custGeom>
        </p:spPr>
      </p:pic>
      <p:sp>
        <p:nvSpPr>
          <p:cNvPr id="7" name="Shape 4"/>
          <p:cNvSpPr/>
          <p:nvPr/>
        </p:nvSpPr>
        <p:spPr>
          <a:xfrm>
            <a:off x="635000" y="3081021"/>
            <a:ext cx="5346700" cy="1907540"/>
          </a:xfrm>
          <a:prstGeom prst="roundRect">
            <a:avLst>
              <a:gd name="adj" fmla="val 3995"/>
            </a:avLst>
          </a:prstGeom>
          <a:solidFill>
            <a:srgbClr val="EAF6EF"/>
          </a:solidFill>
          <a:ln/>
        </p:spPr>
      </p:sp>
      <p:sp>
        <p:nvSpPr>
          <p:cNvPr id="8" name="Shape 5"/>
          <p:cNvSpPr/>
          <p:nvPr/>
        </p:nvSpPr>
        <p:spPr>
          <a:xfrm>
            <a:off x="635000" y="3081021"/>
            <a:ext cx="5346700" cy="1907540"/>
          </a:xfrm>
          <a:custGeom>
            <a:avLst/>
            <a:gdLst/>
            <a:ahLst/>
            <a:cxnLst/>
            <a:rect l="l" t="t" r="r" b="b"/>
            <a:pathLst>
              <a:path w="5346700" h="1907540">
                <a:moveTo>
                  <a:pt x="76200" y="1907540"/>
                </a:moveTo>
                <a:lnTo>
                  <a:pt x="76200" y="1907540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25400" stAng="16200000" swAng="-5400000"/>
                <a:lnTo>
                  <a:pt x="50800" y="1831340"/>
                </a:lnTo>
                <a:arcTo hR="76200" wR="25400" stAng="10800000" swAng="-5400000"/>
                <a:close/>
              </a:path>
            </a:pathLst>
          </a:custGeom>
          <a:solidFill>
            <a:srgbClr val="2E9D6B"/>
          </a:solidFill>
          <a:ln/>
        </p:spPr>
      </p:sp>
      <p:sp>
        <p:nvSpPr>
          <p:cNvPr id="9" name="Text 6"/>
          <p:cNvSpPr/>
          <p:nvPr/>
        </p:nvSpPr>
        <p:spPr>
          <a:xfrm>
            <a:off x="863600" y="3208021"/>
            <a:ext cx="5088509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 for the blanks / MCQs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75106" y="3421382"/>
            <a:ext cx="4969383" cy="1465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 iron displaces copper; nail turns reddish brown; displacement reaction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D: white insoluble BaSO₄ (precipitate); double displacement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 p.10: 1 c; 2 a (red); 3 b; 4 c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 p.11 Q5: c (Cu)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Ex: scrubber has more surface area; residue Fe₂O₃; CaO + water is also exothermic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6210300" y="3081021"/>
            <a:ext cx="5346700" cy="1907540"/>
          </a:xfrm>
          <a:prstGeom prst="roundRect">
            <a:avLst>
              <a:gd name="adj" fmla="val 3995"/>
            </a:avLst>
          </a:prstGeom>
          <a:solidFill>
            <a:srgbClr val="E8F1FA"/>
          </a:solidFill>
          <a:ln/>
        </p:spPr>
      </p:sp>
      <p:sp>
        <p:nvSpPr>
          <p:cNvPr id="12" name="Shape 9"/>
          <p:cNvSpPr/>
          <p:nvPr/>
        </p:nvSpPr>
        <p:spPr>
          <a:xfrm>
            <a:off x="6210300" y="3081021"/>
            <a:ext cx="5346700" cy="1907540"/>
          </a:xfrm>
          <a:custGeom>
            <a:avLst/>
            <a:gdLst/>
            <a:ahLst/>
            <a:cxnLst/>
            <a:rect l="l" t="t" r="r" b="b"/>
            <a:pathLst>
              <a:path w="5346700" h="1907540">
                <a:moveTo>
                  <a:pt x="76200" y="1907540"/>
                </a:moveTo>
                <a:lnTo>
                  <a:pt x="76200" y="1907540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25400" stAng="16200000" swAng="-5400000"/>
                <a:lnTo>
                  <a:pt x="50800" y="1831340"/>
                </a:lnTo>
                <a:arcTo hR="76200" wR="25400" stAng="10800000" swAng="-5400000"/>
                <a:close/>
              </a:path>
            </a:pathLst>
          </a:custGeom>
          <a:solidFill>
            <a:srgbClr val="1D6F9C"/>
          </a:solidFill>
          <a:ln/>
        </p:spPr>
      </p:sp>
      <p:sp>
        <p:nvSpPr>
          <p:cNvPr id="13" name="Text 10"/>
          <p:cNvSpPr/>
          <p:nvPr/>
        </p:nvSpPr>
        <p:spPr>
          <a:xfrm>
            <a:off x="6438900" y="3208021"/>
            <a:ext cx="5088509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 explained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438900" y="3421382"/>
            <a:ext cx="5088509" cy="6940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Iron is more reactive than copper, so it pushes copper out of the blue solution; the solution fades to pale green. In D, ions swap partners and insoluble BaSO₄ appears as a white precipitate.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635000" y="6263639"/>
            <a:ext cx="2365248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1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3 · Journal pp. 9–11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635000" y="508000"/>
            <a:ext cx="1124966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600" b="1" i="0" dirty="0">
                <a:solidFill>
                  <a:srgbClr val="C218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4: Magnetic Field due to Current in a Coil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35000" y="1023621"/>
            <a:ext cx="604342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journal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46506" y="1236982"/>
            <a:ext cx="5924296" cy="642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Aim: study magnetic field due to current in a coil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Apparatus: insulated copper wire, battery, cardboard, iron filings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Coil of 20 to 25 turns; spread iron filings; pass current; tap gently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731000" y="1023621"/>
            <a:ext cx="4826000" cy="1905000"/>
          </a:xfrm>
          <a:prstGeom prst="roundRect">
            <a:avLst>
              <a:gd name="adj" fmla="val 4000"/>
            </a:avLst>
          </a:prstGeom>
          <a:solidFill>
            <a:srgbClr val="F6F6F6"/>
          </a:solidFill>
          <a:ln/>
        </p:spPr>
      </p:sp>
      <p:pic>
        <p:nvPicPr>
          <p:cNvPr id="6" name="Image 0" descr="Journal figure for p4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8818" y="1023621"/>
            <a:ext cx="4310364" cy="19050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35000" y="3081021"/>
            <a:ext cx="5346700" cy="1496060"/>
          </a:xfrm>
          <a:prstGeom prst="roundRect">
            <a:avLst>
              <a:gd name="adj" fmla="val 5093"/>
            </a:avLst>
          </a:prstGeom>
          <a:solidFill>
            <a:srgbClr val="EAF6EF"/>
          </a:solidFill>
          <a:ln/>
        </p:spPr>
      </p:sp>
      <p:sp>
        <p:nvSpPr>
          <p:cNvPr id="8" name="Shape 5"/>
          <p:cNvSpPr/>
          <p:nvPr/>
        </p:nvSpPr>
        <p:spPr>
          <a:xfrm>
            <a:off x="635000" y="3081021"/>
            <a:ext cx="5346700" cy="1496060"/>
          </a:xfrm>
          <a:custGeom>
            <a:avLst/>
            <a:gdLst/>
            <a:ahLst/>
            <a:cxnLst/>
            <a:rect l="l" t="t" r="r" b="b"/>
            <a:pathLst>
              <a:path w="5346700" h="1496060">
                <a:moveTo>
                  <a:pt x="76200" y="1496060"/>
                </a:moveTo>
                <a:lnTo>
                  <a:pt x="76200" y="1496060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25400" stAng="16200000" swAng="-5400000"/>
                <a:lnTo>
                  <a:pt x="50800" y="1419860"/>
                </a:lnTo>
                <a:arcTo hR="76200" wR="25400" stAng="10800000" swAng="-5400000"/>
                <a:close/>
              </a:path>
            </a:pathLst>
          </a:custGeom>
          <a:solidFill>
            <a:srgbClr val="2E9D6B"/>
          </a:solidFill>
          <a:ln/>
        </p:spPr>
      </p:sp>
      <p:sp>
        <p:nvSpPr>
          <p:cNvPr id="9" name="Text 6"/>
          <p:cNvSpPr/>
          <p:nvPr/>
        </p:nvSpPr>
        <p:spPr>
          <a:xfrm>
            <a:off x="863600" y="3208021"/>
            <a:ext cx="5088509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 for the blanks / MCQs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75106" y="3421382"/>
            <a:ext cx="4969383" cy="1054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Blank 1 and inference 1: magnetic lines of force (field)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Observation 2: circles become larger and weaker away from wire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Inference 2: depends on the current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MCQ: 1 d; 2 a; 3 c; 4 c; 5 d (verify)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 1: rubber insulation prevents shock and short circuit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6210300" y="3081021"/>
            <a:ext cx="5346700" cy="1496060"/>
          </a:xfrm>
          <a:prstGeom prst="roundRect">
            <a:avLst>
              <a:gd name="adj" fmla="val 5093"/>
            </a:avLst>
          </a:prstGeom>
          <a:solidFill>
            <a:srgbClr val="E8F1FA"/>
          </a:solidFill>
          <a:ln/>
        </p:spPr>
      </p:sp>
      <p:sp>
        <p:nvSpPr>
          <p:cNvPr id="12" name="Shape 9"/>
          <p:cNvSpPr/>
          <p:nvPr/>
        </p:nvSpPr>
        <p:spPr>
          <a:xfrm>
            <a:off x="6210300" y="3081021"/>
            <a:ext cx="5346700" cy="1496060"/>
          </a:xfrm>
          <a:custGeom>
            <a:avLst/>
            <a:gdLst/>
            <a:ahLst/>
            <a:cxnLst/>
            <a:rect l="l" t="t" r="r" b="b"/>
            <a:pathLst>
              <a:path w="5346700" h="1496060">
                <a:moveTo>
                  <a:pt x="76200" y="1496060"/>
                </a:moveTo>
                <a:lnTo>
                  <a:pt x="76200" y="1496060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25400" stAng="16200000" swAng="-5400000"/>
                <a:lnTo>
                  <a:pt x="50800" y="1419860"/>
                </a:lnTo>
                <a:arcTo hR="76200" wR="25400" stAng="10800000" swAng="-5400000"/>
                <a:close/>
              </a:path>
            </a:pathLst>
          </a:custGeom>
          <a:solidFill>
            <a:srgbClr val="1D6F9C"/>
          </a:solidFill>
          <a:ln/>
        </p:spPr>
      </p:sp>
      <p:sp>
        <p:nvSpPr>
          <p:cNvPr id="13" name="Text 10"/>
          <p:cNvSpPr/>
          <p:nvPr/>
        </p:nvSpPr>
        <p:spPr>
          <a:xfrm>
            <a:off x="6438900" y="3208021"/>
            <a:ext cx="5088509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 explained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438900" y="3421382"/>
            <a:ext cx="5088509" cy="6940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produces a magnetic field around the wire, and iron filings line up along its field lines. Larger current gives a stronger field and clearer, denser lines near the wire.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635000" y="6263642"/>
            <a:ext cx="24805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1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4 · Journal pp. 12–13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635000" y="508000"/>
            <a:ext cx="1124966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600" b="1" i="0" dirty="0">
                <a:solidFill>
                  <a:srgbClr val="C218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5: Effect of Heat on Ice (Graph)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35000" y="1023621"/>
            <a:ext cx="604342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journal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46506" y="1236979"/>
            <a:ext cx="5924296" cy="642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Heat ice, record temperature every minute, plot temperature vs time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starts at 0 °C at 0 min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Conclusion: heat is absorbed as ice → water → vapour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731000" y="1023621"/>
            <a:ext cx="4826000" cy="1905000"/>
          </a:xfrm>
          <a:prstGeom prst="roundRect">
            <a:avLst>
              <a:gd name="adj" fmla="val 4000"/>
            </a:avLst>
          </a:prstGeom>
          <a:solidFill>
            <a:srgbClr val="F6F6F6"/>
          </a:solidFill>
          <a:ln/>
        </p:spPr>
      </p:sp>
      <p:pic>
        <p:nvPicPr>
          <p:cNvPr id="6" name="Image 0" descr="Journal figure for p5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18387" y="1023621"/>
            <a:ext cx="4451225" cy="19050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35000" y="3081021"/>
            <a:ext cx="5346700" cy="1496060"/>
          </a:xfrm>
          <a:prstGeom prst="roundRect">
            <a:avLst>
              <a:gd name="adj" fmla="val 5093"/>
            </a:avLst>
          </a:prstGeom>
          <a:solidFill>
            <a:srgbClr val="EAF6EF"/>
          </a:solidFill>
          <a:ln/>
        </p:spPr>
      </p:sp>
      <p:sp>
        <p:nvSpPr>
          <p:cNvPr id="8" name="Shape 5"/>
          <p:cNvSpPr/>
          <p:nvPr/>
        </p:nvSpPr>
        <p:spPr>
          <a:xfrm>
            <a:off x="635000" y="3081021"/>
            <a:ext cx="5346700" cy="1496060"/>
          </a:xfrm>
          <a:custGeom>
            <a:avLst/>
            <a:gdLst/>
            <a:ahLst/>
            <a:cxnLst/>
            <a:rect l="l" t="t" r="r" b="b"/>
            <a:pathLst>
              <a:path w="5346700" h="1496060">
                <a:moveTo>
                  <a:pt x="76200" y="1496060"/>
                </a:moveTo>
                <a:lnTo>
                  <a:pt x="76200" y="1496060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25400" stAng="16200000" swAng="-5400000"/>
                <a:lnTo>
                  <a:pt x="50800" y="1419860"/>
                </a:lnTo>
                <a:arcTo hR="76200" wR="25400" stAng="10800000" swAng="-5400000"/>
                <a:close/>
              </a:path>
            </a:pathLst>
          </a:custGeom>
          <a:solidFill>
            <a:srgbClr val="2E9D6B"/>
          </a:solidFill>
          <a:ln/>
        </p:spPr>
      </p:sp>
      <p:sp>
        <p:nvSpPr>
          <p:cNvPr id="9" name="Text 6"/>
          <p:cNvSpPr/>
          <p:nvPr/>
        </p:nvSpPr>
        <p:spPr>
          <a:xfrm>
            <a:off x="863600" y="3208021"/>
            <a:ext cx="5088509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 for the blanks / MCQs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75106" y="3421379"/>
            <a:ext cx="4969383" cy="1054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Readings: enter your own, none invented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MCQ: 1 b; 2 a; 3 d; 4 a; 5 c (salt)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 1: flat lines at start and end: temperature constant during melting and boiling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 2: heat absorbed with no temperature rise is latent heat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6210300" y="3081021"/>
            <a:ext cx="5346700" cy="1496060"/>
          </a:xfrm>
          <a:prstGeom prst="roundRect">
            <a:avLst>
              <a:gd name="adj" fmla="val 5093"/>
            </a:avLst>
          </a:prstGeom>
          <a:solidFill>
            <a:srgbClr val="E8F1FA"/>
          </a:solidFill>
          <a:ln/>
        </p:spPr>
      </p:sp>
      <p:sp>
        <p:nvSpPr>
          <p:cNvPr id="12" name="Shape 9"/>
          <p:cNvSpPr/>
          <p:nvPr/>
        </p:nvSpPr>
        <p:spPr>
          <a:xfrm>
            <a:off x="6210300" y="3081021"/>
            <a:ext cx="5346700" cy="1496060"/>
          </a:xfrm>
          <a:custGeom>
            <a:avLst/>
            <a:gdLst/>
            <a:ahLst/>
            <a:cxnLst/>
            <a:rect l="l" t="t" r="r" b="b"/>
            <a:pathLst>
              <a:path w="5346700" h="1496060">
                <a:moveTo>
                  <a:pt x="76200" y="1496060"/>
                </a:moveTo>
                <a:lnTo>
                  <a:pt x="76200" y="1496060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25400" stAng="16200000" swAng="-5400000"/>
                <a:lnTo>
                  <a:pt x="50800" y="1419860"/>
                </a:lnTo>
                <a:arcTo hR="76200" wR="25400" stAng="10800000" swAng="-5400000"/>
                <a:close/>
              </a:path>
            </a:pathLst>
          </a:custGeom>
          <a:solidFill>
            <a:srgbClr val="1D6F9C"/>
          </a:solidFill>
          <a:ln/>
        </p:spPr>
      </p:sp>
      <p:sp>
        <p:nvSpPr>
          <p:cNvPr id="13" name="Text 10"/>
          <p:cNvSpPr/>
          <p:nvPr/>
        </p:nvSpPr>
        <p:spPr>
          <a:xfrm>
            <a:off x="6438900" y="3208021"/>
            <a:ext cx="5088509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 explained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438900" y="3421379"/>
            <a:ext cx="5088509" cy="6940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Temperature stays flat while ice melts and while water boils, because the heat supplied changes the state instead of raising temperature. That heat is latent heat.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635000" y="6263642"/>
            <a:ext cx="24805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1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5 · Journal pp. 14–15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635000" y="508000"/>
            <a:ext cx="1124966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600" b="1" i="0" dirty="0">
                <a:solidFill>
                  <a:srgbClr val="C218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6: Natural Cooling of Hot Water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35000" y="1023621"/>
            <a:ext cx="604342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journal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46506" y="1236979"/>
            <a:ext cx="5924296" cy="642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Heat water to 100 °C, switch off, record from 70 °C every minute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Plot temperature vs time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Precautions: fans off; clock runs continuously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731000" y="1023621"/>
            <a:ext cx="4826000" cy="1905000"/>
          </a:xfrm>
          <a:prstGeom prst="roundRect">
            <a:avLst>
              <a:gd name="adj" fmla="val 4000"/>
            </a:avLst>
          </a:prstGeom>
          <a:solidFill>
            <a:srgbClr val="F6F6F6"/>
          </a:solidFill>
          <a:ln/>
        </p:spPr>
      </p:sp>
      <p:pic>
        <p:nvPicPr>
          <p:cNvPr id="6" name="Image 0" descr="Journal figure for p6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1976" y="1023621"/>
            <a:ext cx="4324048" cy="19050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35000" y="3081021"/>
            <a:ext cx="5346700" cy="1496060"/>
          </a:xfrm>
          <a:prstGeom prst="roundRect">
            <a:avLst>
              <a:gd name="adj" fmla="val 5093"/>
            </a:avLst>
          </a:prstGeom>
          <a:solidFill>
            <a:srgbClr val="EAF6EF"/>
          </a:solidFill>
          <a:ln/>
        </p:spPr>
      </p:sp>
      <p:sp>
        <p:nvSpPr>
          <p:cNvPr id="8" name="Shape 5"/>
          <p:cNvSpPr/>
          <p:nvPr/>
        </p:nvSpPr>
        <p:spPr>
          <a:xfrm>
            <a:off x="635000" y="3081021"/>
            <a:ext cx="5346700" cy="1496060"/>
          </a:xfrm>
          <a:custGeom>
            <a:avLst/>
            <a:gdLst/>
            <a:ahLst/>
            <a:cxnLst/>
            <a:rect l="l" t="t" r="r" b="b"/>
            <a:pathLst>
              <a:path w="5346700" h="1496060">
                <a:moveTo>
                  <a:pt x="76200" y="1496060"/>
                </a:moveTo>
                <a:lnTo>
                  <a:pt x="76200" y="1496060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25400" stAng="16200000" swAng="-5400000"/>
                <a:lnTo>
                  <a:pt x="50800" y="1419860"/>
                </a:lnTo>
                <a:arcTo hR="76200" wR="25400" stAng="10800000" swAng="-5400000"/>
                <a:close/>
              </a:path>
            </a:pathLst>
          </a:custGeom>
          <a:solidFill>
            <a:srgbClr val="2E9D6B"/>
          </a:solidFill>
          <a:ln/>
        </p:spPr>
      </p:sp>
      <p:sp>
        <p:nvSpPr>
          <p:cNvPr id="9" name="Text 6"/>
          <p:cNvSpPr/>
          <p:nvPr/>
        </p:nvSpPr>
        <p:spPr>
          <a:xfrm>
            <a:off x="863600" y="3208021"/>
            <a:ext cx="5088509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 for the blanks / MCQs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75106" y="3421379"/>
            <a:ext cx="4969383" cy="1054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Conclusion: rate of cooling is high when difference from surroundings is large; rate decreases as water cools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MCQ: 2 b; 4 b; 5 d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 1 and 3 are graph or figure choices: verify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 2: 80 °C water cools faster (bigger difference)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6210300" y="3081021"/>
            <a:ext cx="5346700" cy="1496060"/>
          </a:xfrm>
          <a:prstGeom prst="roundRect">
            <a:avLst>
              <a:gd name="adj" fmla="val 5093"/>
            </a:avLst>
          </a:prstGeom>
          <a:solidFill>
            <a:srgbClr val="E8F1FA"/>
          </a:solidFill>
          <a:ln/>
        </p:spPr>
      </p:sp>
      <p:sp>
        <p:nvSpPr>
          <p:cNvPr id="12" name="Shape 9"/>
          <p:cNvSpPr/>
          <p:nvPr/>
        </p:nvSpPr>
        <p:spPr>
          <a:xfrm>
            <a:off x="6210300" y="3081021"/>
            <a:ext cx="5346700" cy="1496060"/>
          </a:xfrm>
          <a:custGeom>
            <a:avLst/>
            <a:gdLst/>
            <a:ahLst/>
            <a:cxnLst/>
            <a:rect l="l" t="t" r="r" b="b"/>
            <a:pathLst>
              <a:path w="5346700" h="1496060">
                <a:moveTo>
                  <a:pt x="76200" y="1496060"/>
                </a:moveTo>
                <a:lnTo>
                  <a:pt x="76200" y="1496060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25400" stAng="16200000" swAng="-5400000"/>
                <a:lnTo>
                  <a:pt x="50800" y="1419860"/>
                </a:lnTo>
                <a:arcTo hR="76200" wR="25400" stAng="10800000" swAng="-5400000"/>
                <a:close/>
              </a:path>
            </a:pathLst>
          </a:custGeom>
          <a:solidFill>
            <a:srgbClr val="1D6F9C"/>
          </a:solidFill>
          <a:ln/>
        </p:spPr>
      </p:sp>
      <p:sp>
        <p:nvSpPr>
          <p:cNvPr id="13" name="Text 10"/>
          <p:cNvSpPr/>
          <p:nvPr/>
        </p:nvSpPr>
        <p:spPr>
          <a:xfrm>
            <a:off x="6438900" y="3208021"/>
            <a:ext cx="5088509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 explained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438900" y="3421379"/>
            <a:ext cx="5088509" cy="6940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 water loses heat fastest at first because the gap from room temperature is largest. As the gap narrows the cooling slows, giving a curve that flattens out.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635000" y="6263642"/>
            <a:ext cx="24805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1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6 · Journal pp. 16–18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635000" y="508000"/>
            <a:ext cx="1124966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600" b="1" i="0" dirty="0">
                <a:solidFill>
                  <a:srgbClr val="C218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7: Anomalous Behaviour of Water (Hope’s Apparatus)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35000" y="1023621"/>
            <a:ext cx="604342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journal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46506" y="1236979"/>
            <a:ext cx="5924296" cy="642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Cold water (10–12 °C) in inner cylinder; ice and salt mixture outside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Thermometers T₁ (lower) and T₂ (upper)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Graph: T₁ and T₂ curves meet near 4 °C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731000" y="1023621"/>
            <a:ext cx="4826000" cy="1905000"/>
          </a:xfrm>
          <a:prstGeom prst="roundRect">
            <a:avLst>
              <a:gd name="adj" fmla="val 4000"/>
            </a:avLst>
          </a:prstGeom>
          <a:solidFill>
            <a:srgbClr val="F6F6F6"/>
          </a:solidFill>
          <a:ln/>
        </p:spPr>
      </p:sp>
      <p:pic>
        <p:nvPicPr>
          <p:cNvPr id="6" name="Image 0" descr="Journal figure for p7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1000" y="1051419"/>
            <a:ext cx="4826000" cy="1849404"/>
          </a:xfrm>
          <a:custGeom>
            <a:avLst/>
            <a:gdLst/>
            <a:ahLst/>
            <a:cxnLst/>
            <a:rect l="l" t="t" r="r" b="b"/>
            <a:pathLst>
              <a:path w="4826000" h="1849404">
                <a:moveTo>
                  <a:pt x="0" y="48402"/>
                </a:moveTo>
                <a:arcTo wR="76200" hR="76200" stAng="10800000" swAng="2366081"/>
                <a:lnTo>
                  <a:pt x="4808653" y="0"/>
                </a:lnTo>
                <a:arcTo wR="76200" hR="76200" stAng="19233919" swAng="2366081"/>
                <a:lnTo>
                  <a:pt x="4826000" y="1801002"/>
                </a:lnTo>
                <a:arcTo wR="76200" hR="76200" stAng="0" swAng="2366081"/>
                <a:lnTo>
                  <a:pt x="17347" y="1849404"/>
                </a:lnTo>
                <a:arcTo wR="76200" hR="76200" stAng="8433919" swAng="2366081"/>
                <a:close/>
              </a:path>
            </a:pathLst>
          </a:custGeom>
        </p:spPr>
      </p:pic>
      <p:sp>
        <p:nvSpPr>
          <p:cNvPr id="7" name="Shape 4"/>
          <p:cNvSpPr/>
          <p:nvPr/>
        </p:nvSpPr>
        <p:spPr>
          <a:xfrm>
            <a:off x="635000" y="3081021"/>
            <a:ext cx="5346700" cy="1496060"/>
          </a:xfrm>
          <a:prstGeom prst="roundRect">
            <a:avLst>
              <a:gd name="adj" fmla="val 5093"/>
            </a:avLst>
          </a:prstGeom>
          <a:solidFill>
            <a:srgbClr val="EAF6EF"/>
          </a:solidFill>
          <a:ln/>
        </p:spPr>
      </p:sp>
      <p:sp>
        <p:nvSpPr>
          <p:cNvPr id="8" name="Shape 5"/>
          <p:cNvSpPr/>
          <p:nvPr/>
        </p:nvSpPr>
        <p:spPr>
          <a:xfrm>
            <a:off x="635000" y="3081021"/>
            <a:ext cx="5346700" cy="1496060"/>
          </a:xfrm>
          <a:custGeom>
            <a:avLst/>
            <a:gdLst/>
            <a:ahLst/>
            <a:cxnLst/>
            <a:rect l="l" t="t" r="r" b="b"/>
            <a:pathLst>
              <a:path w="5346700" h="1496060">
                <a:moveTo>
                  <a:pt x="76200" y="1496060"/>
                </a:moveTo>
                <a:lnTo>
                  <a:pt x="76200" y="1496060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25400" stAng="16200000" swAng="-5400000"/>
                <a:lnTo>
                  <a:pt x="50800" y="1419860"/>
                </a:lnTo>
                <a:arcTo hR="76200" wR="25400" stAng="10800000" swAng="-5400000"/>
                <a:close/>
              </a:path>
            </a:pathLst>
          </a:custGeom>
          <a:solidFill>
            <a:srgbClr val="2E9D6B"/>
          </a:solidFill>
          <a:ln/>
        </p:spPr>
      </p:sp>
      <p:sp>
        <p:nvSpPr>
          <p:cNvPr id="9" name="Text 6"/>
          <p:cNvSpPr/>
          <p:nvPr/>
        </p:nvSpPr>
        <p:spPr>
          <a:xfrm>
            <a:off x="863600" y="3208021"/>
            <a:ext cx="5088509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 for the blanks / MCQs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75106" y="3421379"/>
            <a:ext cx="4969383" cy="1054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 water contracts as temperature falls; both readings differ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2: below 4 °C water expands, becomes lighter, rises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3: anomalous expansion of water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20 scan blurry: MCQs 1 to 5 and exercises verify before answering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6210300" y="3081021"/>
            <a:ext cx="5346700" cy="1496060"/>
          </a:xfrm>
          <a:prstGeom prst="roundRect">
            <a:avLst>
              <a:gd name="adj" fmla="val 5093"/>
            </a:avLst>
          </a:prstGeom>
          <a:solidFill>
            <a:srgbClr val="E8F1FA"/>
          </a:solidFill>
          <a:ln/>
        </p:spPr>
      </p:sp>
      <p:sp>
        <p:nvSpPr>
          <p:cNvPr id="12" name="Shape 9"/>
          <p:cNvSpPr/>
          <p:nvPr/>
        </p:nvSpPr>
        <p:spPr>
          <a:xfrm>
            <a:off x="6210300" y="3081021"/>
            <a:ext cx="5346700" cy="1496060"/>
          </a:xfrm>
          <a:custGeom>
            <a:avLst/>
            <a:gdLst/>
            <a:ahLst/>
            <a:cxnLst/>
            <a:rect l="l" t="t" r="r" b="b"/>
            <a:pathLst>
              <a:path w="5346700" h="1496060">
                <a:moveTo>
                  <a:pt x="76200" y="1496060"/>
                </a:moveTo>
                <a:lnTo>
                  <a:pt x="76200" y="1496060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25400" stAng="16200000" swAng="-5400000"/>
                <a:lnTo>
                  <a:pt x="50800" y="1419860"/>
                </a:lnTo>
                <a:arcTo hR="76200" wR="25400" stAng="10800000" swAng="-5400000"/>
                <a:close/>
              </a:path>
            </a:pathLst>
          </a:custGeom>
          <a:solidFill>
            <a:srgbClr val="1D6F9C"/>
          </a:solidFill>
          <a:ln/>
        </p:spPr>
      </p:sp>
      <p:sp>
        <p:nvSpPr>
          <p:cNvPr id="13" name="Text 10"/>
          <p:cNvSpPr/>
          <p:nvPr/>
        </p:nvSpPr>
        <p:spPr>
          <a:xfrm>
            <a:off x="6438900" y="3208021"/>
            <a:ext cx="5088509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 explained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438900" y="3421379"/>
            <a:ext cx="5088509" cy="6940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is densest at 4 °C. Cooling to 4 °C makes water sink, but below 4 °C it expands and rises, so the lower thermometer reaches 4 °C first.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635000" y="6263642"/>
            <a:ext cx="24805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1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7 · Journal pp. 19–20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635000" y="508000"/>
            <a:ext cx="1124966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600" b="1" i="0" dirty="0">
                <a:solidFill>
                  <a:srgbClr val="C218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8: Laws of Refraction (Glass Slab)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35000" y="1023621"/>
            <a:ext cx="604342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journal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46506" y="1236979"/>
            <a:ext cx="5924296" cy="436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Angles of incidence 30°, 45°, 60°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Journal entries: r = 20°, 24°, 32°; e = 30°, 47°, 59° (verify, e should equal i)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731000" y="1023621"/>
            <a:ext cx="4826000" cy="1905000"/>
          </a:xfrm>
          <a:prstGeom prst="roundRect">
            <a:avLst>
              <a:gd name="adj" fmla="val 4000"/>
            </a:avLst>
          </a:prstGeom>
          <a:solidFill>
            <a:srgbClr val="F6F6F6"/>
          </a:solidFill>
          <a:ln/>
        </p:spPr>
      </p:sp>
      <p:pic>
        <p:nvPicPr>
          <p:cNvPr id="6" name="Image 0" descr="Journal figure for p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47067" y="1023621"/>
            <a:ext cx="3593865" cy="19050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35000" y="3081021"/>
            <a:ext cx="5346700" cy="1290320"/>
          </a:xfrm>
          <a:prstGeom prst="roundRect">
            <a:avLst>
              <a:gd name="adj" fmla="val 5906"/>
            </a:avLst>
          </a:prstGeom>
          <a:solidFill>
            <a:srgbClr val="EAF6EF"/>
          </a:solidFill>
          <a:ln/>
        </p:spPr>
      </p:sp>
      <p:sp>
        <p:nvSpPr>
          <p:cNvPr id="8" name="Shape 5"/>
          <p:cNvSpPr/>
          <p:nvPr/>
        </p:nvSpPr>
        <p:spPr>
          <a:xfrm>
            <a:off x="635000" y="3081021"/>
            <a:ext cx="5346700" cy="1290320"/>
          </a:xfrm>
          <a:custGeom>
            <a:avLst/>
            <a:gdLst/>
            <a:ahLst/>
            <a:cxnLst/>
            <a:rect l="l" t="t" r="r" b="b"/>
            <a:pathLst>
              <a:path w="5346700" h="1290320">
                <a:moveTo>
                  <a:pt x="76200" y="1290320"/>
                </a:moveTo>
                <a:lnTo>
                  <a:pt x="76200" y="1290320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25400" stAng="16200000" swAng="-5400000"/>
                <a:lnTo>
                  <a:pt x="50800" y="1214120"/>
                </a:lnTo>
                <a:arcTo hR="76200" wR="25400" stAng="10800000" swAng="-5400000"/>
                <a:close/>
              </a:path>
            </a:pathLst>
          </a:custGeom>
          <a:solidFill>
            <a:srgbClr val="2E9D6B"/>
          </a:solidFill>
          <a:ln/>
        </p:spPr>
      </p:sp>
      <p:sp>
        <p:nvSpPr>
          <p:cNvPr id="9" name="Text 6"/>
          <p:cNvSpPr/>
          <p:nvPr/>
        </p:nvSpPr>
        <p:spPr>
          <a:xfrm>
            <a:off x="863600" y="3208021"/>
            <a:ext cx="5088509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 for the blanks / MCQs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75106" y="3421379"/>
            <a:ext cx="4969383" cy="848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Inference: incident ray and emergent ray are parallel; i and e are same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MCQ: 1 b; 2 c; 3 b; 4 b; 5 verify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 2: opposite parallel faces give equal and opposite bending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6210300" y="3081021"/>
            <a:ext cx="5346700" cy="1290320"/>
          </a:xfrm>
          <a:prstGeom prst="roundRect">
            <a:avLst>
              <a:gd name="adj" fmla="val 5906"/>
            </a:avLst>
          </a:prstGeom>
          <a:solidFill>
            <a:srgbClr val="E8F1FA"/>
          </a:solidFill>
          <a:ln/>
        </p:spPr>
      </p:sp>
      <p:sp>
        <p:nvSpPr>
          <p:cNvPr id="12" name="Shape 9"/>
          <p:cNvSpPr/>
          <p:nvPr/>
        </p:nvSpPr>
        <p:spPr>
          <a:xfrm>
            <a:off x="6210300" y="3081021"/>
            <a:ext cx="5346700" cy="1290320"/>
          </a:xfrm>
          <a:custGeom>
            <a:avLst/>
            <a:gdLst/>
            <a:ahLst/>
            <a:cxnLst/>
            <a:rect l="l" t="t" r="r" b="b"/>
            <a:pathLst>
              <a:path w="5346700" h="1290320">
                <a:moveTo>
                  <a:pt x="76200" y="1290320"/>
                </a:moveTo>
                <a:lnTo>
                  <a:pt x="76200" y="1290320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25400" stAng="16200000" swAng="-5400000"/>
                <a:lnTo>
                  <a:pt x="50800" y="1214120"/>
                </a:lnTo>
                <a:arcTo hR="76200" wR="25400" stAng="10800000" swAng="-5400000"/>
                <a:close/>
              </a:path>
            </a:pathLst>
          </a:custGeom>
          <a:solidFill>
            <a:srgbClr val="1D6F9C"/>
          </a:solidFill>
          <a:ln/>
        </p:spPr>
      </p:sp>
      <p:sp>
        <p:nvSpPr>
          <p:cNvPr id="13" name="Text 10"/>
          <p:cNvSpPr/>
          <p:nvPr/>
        </p:nvSpPr>
        <p:spPr>
          <a:xfrm>
            <a:off x="6438900" y="3208021"/>
            <a:ext cx="5088509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 explained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438900" y="3421379"/>
            <a:ext cx="5088509" cy="6940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Light bends towards the normal entering glass and away on leaving. With parallel faces the two bends cancel, so the emergent ray is parallel to the incident ray and e equals i.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635000" y="6263642"/>
            <a:ext cx="24805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1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8 · Journal pp. 21–22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635000" y="508000"/>
            <a:ext cx="1124966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600" b="1" i="0" dirty="0">
                <a:solidFill>
                  <a:srgbClr val="C218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9: Path of Light through a Prism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35000" y="1023621"/>
            <a:ext cx="604342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journal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46506" y="1236979"/>
            <a:ext cx="5924296" cy="436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 PQ at 30°, fix pins, trace emergent ray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Journal row 1: i = 30°, r = 30°, d = 22° (r value: verify)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731000" y="1023621"/>
            <a:ext cx="4826000" cy="1905000"/>
          </a:xfrm>
          <a:prstGeom prst="roundRect">
            <a:avLst>
              <a:gd name="adj" fmla="val 4000"/>
            </a:avLst>
          </a:prstGeom>
          <a:solidFill>
            <a:srgbClr val="F6F6F6"/>
          </a:solidFill>
          <a:ln/>
        </p:spPr>
      </p:sp>
      <p:pic>
        <p:nvPicPr>
          <p:cNvPr id="6" name="Image 0" descr="Journal figure for p9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1000" y="1085167"/>
            <a:ext cx="4826000" cy="1781908"/>
          </a:xfrm>
          <a:custGeom>
            <a:avLst/>
            <a:gdLst/>
            <a:ahLst/>
            <a:cxnLst/>
            <a:rect l="l" t="t" r="r" b="b"/>
            <a:pathLst>
              <a:path w="4826000" h="1781908">
                <a:moveTo>
                  <a:pt x="0" y="14654"/>
                </a:moveTo>
                <a:arcTo wR="76200" hR="76200" stAng="10800000" swAng="665249"/>
                <a:lnTo>
                  <a:pt x="4824578" y="0"/>
                </a:lnTo>
                <a:arcTo wR="76200" hR="76200" stAng="20934751" swAng="665249"/>
                <a:lnTo>
                  <a:pt x="4826000" y="1767254"/>
                </a:lnTo>
                <a:arcTo wR="76200" hR="76200" stAng="0" swAng="665249"/>
                <a:lnTo>
                  <a:pt x="1422" y="1781908"/>
                </a:lnTo>
                <a:arcTo wR="76200" hR="76200" stAng="10134751" swAng="665249"/>
                <a:close/>
              </a:path>
            </a:pathLst>
          </a:custGeom>
        </p:spPr>
      </p:pic>
      <p:sp>
        <p:nvSpPr>
          <p:cNvPr id="7" name="Shape 4"/>
          <p:cNvSpPr/>
          <p:nvPr/>
        </p:nvSpPr>
        <p:spPr>
          <a:xfrm>
            <a:off x="635000" y="3081021"/>
            <a:ext cx="5346700" cy="1496060"/>
          </a:xfrm>
          <a:prstGeom prst="roundRect">
            <a:avLst>
              <a:gd name="adj" fmla="val 5093"/>
            </a:avLst>
          </a:prstGeom>
          <a:solidFill>
            <a:srgbClr val="EAF6EF"/>
          </a:solidFill>
          <a:ln/>
        </p:spPr>
      </p:sp>
      <p:sp>
        <p:nvSpPr>
          <p:cNvPr id="8" name="Shape 5"/>
          <p:cNvSpPr/>
          <p:nvPr/>
        </p:nvSpPr>
        <p:spPr>
          <a:xfrm>
            <a:off x="635000" y="3081021"/>
            <a:ext cx="5346700" cy="1496060"/>
          </a:xfrm>
          <a:custGeom>
            <a:avLst/>
            <a:gdLst/>
            <a:ahLst/>
            <a:cxnLst/>
            <a:rect l="l" t="t" r="r" b="b"/>
            <a:pathLst>
              <a:path w="5346700" h="1496060">
                <a:moveTo>
                  <a:pt x="76200" y="1496060"/>
                </a:moveTo>
                <a:lnTo>
                  <a:pt x="76200" y="1496060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25400" stAng="16200000" swAng="-5400000"/>
                <a:lnTo>
                  <a:pt x="50800" y="1419860"/>
                </a:lnTo>
                <a:arcTo hR="76200" wR="25400" stAng="10800000" swAng="-5400000"/>
                <a:close/>
              </a:path>
            </a:pathLst>
          </a:custGeom>
          <a:solidFill>
            <a:srgbClr val="2E9D6B"/>
          </a:solidFill>
          <a:ln/>
        </p:spPr>
      </p:sp>
      <p:sp>
        <p:nvSpPr>
          <p:cNvPr id="9" name="Text 6"/>
          <p:cNvSpPr/>
          <p:nvPr/>
        </p:nvSpPr>
        <p:spPr>
          <a:xfrm>
            <a:off x="863600" y="3208021"/>
            <a:ext cx="5088509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 for the blanks / MCQs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75106" y="3421379"/>
            <a:ext cx="4969383" cy="1054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Inference: deviation first decreases, then increases with angle of incidence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MCQ: 1 a; 2 d; 3 d; 4 a; 5 a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 1: red deviates least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 2: angle of minimum deviation; it differs for different colours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6210300" y="3081021"/>
            <a:ext cx="5346700" cy="1496060"/>
          </a:xfrm>
          <a:prstGeom prst="roundRect">
            <a:avLst>
              <a:gd name="adj" fmla="val 5093"/>
            </a:avLst>
          </a:prstGeom>
          <a:solidFill>
            <a:srgbClr val="E8F1FA"/>
          </a:solidFill>
          <a:ln/>
        </p:spPr>
      </p:sp>
      <p:sp>
        <p:nvSpPr>
          <p:cNvPr id="12" name="Shape 9"/>
          <p:cNvSpPr/>
          <p:nvPr/>
        </p:nvSpPr>
        <p:spPr>
          <a:xfrm>
            <a:off x="6210300" y="3081021"/>
            <a:ext cx="5346700" cy="1496060"/>
          </a:xfrm>
          <a:custGeom>
            <a:avLst/>
            <a:gdLst/>
            <a:ahLst/>
            <a:cxnLst/>
            <a:rect l="l" t="t" r="r" b="b"/>
            <a:pathLst>
              <a:path w="5346700" h="1496060">
                <a:moveTo>
                  <a:pt x="76200" y="1496060"/>
                </a:moveTo>
                <a:lnTo>
                  <a:pt x="76200" y="1496060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25400" stAng="16200000" swAng="-5400000"/>
                <a:lnTo>
                  <a:pt x="50800" y="1419860"/>
                </a:lnTo>
                <a:arcTo hR="76200" wR="25400" stAng="10800000" swAng="-5400000"/>
                <a:close/>
              </a:path>
            </a:pathLst>
          </a:custGeom>
          <a:solidFill>
            <a:srgbClr val="1D6F9C"/>
          </a:solidFill>
          <a:ln/>
        </p:spPr>
      </p:sp>
      <p:sp>
        <p:nvSpPr>
          <p:cNvPr id="13" name="Text 10"/>
          <p:cNvSpPr/>
          <p:nvPr/>
        </p:nvSpPr>
        <p:spPr>
          <a:xfrm>
            <a:off x="6438900" y="3208021"/>
            <a:ext cx="5088509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 explained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438900" y="3421379"/>
            <a:ext cx="5088509" cy="6940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prism bends light at both faces, so the ray deviates from its original path. Deviation falls to a minimum as the angle of incidence grows, then rises again.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635000" y="6263642"/>
            <a:ext cx="24805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1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9 · Journal pp. 23–24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635000" y="508000"/>
            <a:ext cx="1124966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600" b="1" i="0" dirty="0">
                <a:solidFill>
                  <a:srgbClr val="C218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10: Focal Length of a Convex Lens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35000" y="1023621"/>
            <a:ext cx="604342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journal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46506" y="1236979"/>
            <a:ext cx="5924296" cy="436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 a distant object on a screen; measure lens to screen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Repeat 3 times; rotate lens 180° for F₂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731000" y="1023621"/>
            <a:ext cx="4826000" cy="1905000"/>
          </a:xfrm>
          <a:prstGeom prst="roundRect">
            <a:avLst>
              <a:gd name="adj" fmla="val 4000"/>
            </a:avLst>
          </a:prstGeom>
          <a:solidFill>
            <a:srgbClr val="F6F6F6"/>
          </a:solidFill>
          <a:ln/>
        </p:spPr>
      </p:sp>
      <p:pic>
        <p:nvPicPr>
          <p:cNvPr id="6" name="Image 0" descr="Journal figure for p10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1000" y="1051419"/>
            <a:ext cx="4826000" cy="1849404"/>
          </a:xfrm>
          <a:custGeom>
            <a:avLst/>
            <a:gdLst/>
            <a:ahLst/>
            <a:cxnLst/>
            <a:rect l="l" t="t" r="r" b="b"/>
            <a:pathLst>
              <a:path w="4826000" h="1849404">
                <a:moveTo>
                  <a:pt x="0" y="48402"/>
                </a:moveTo>
                <a:arcTo wR="76200" hR="76200" stAng="10800000" swAng="2366081"/>
                <a:lnTo>
                  <a:pt x="4808653" y="0"/>
                </a:lnTo>
                <a:arcTo wR="76200" hR="76200" stAng="19233919" swAng="2366081"/>
                <a:lnTo>
                  <a:pt x="4826000" y="1801002"/>
                </a:lnTo>
                <a:arcTo wR="76200" hR="76200" stAng="0" swAng="2366081"/>
                <a:lnTo>
                  <a:pt x="17347" y="1849404"/>
                </a:lnTo>
                <a:arcTo wR="76200" hR="76200" stAng="8433919" swAng="2366081"/>
                <a:close/>
              </a:path>
            </a:pathLst>
          </a:custGeom>
        </p:spPr>
      </p:pic>
      <p:sp>
        <p:nvSpPr>
          <p:cNvPr id="7" name="Shape 4"/>
          <p:cNvSpPr/>
          <p:nvPr/>
        </p:nvSpPr>
        <p:spPr>
          <a:xfrm>
            <a:off x="635000" y="3081021"/>
            <a:ext cx="5346700" cy="1290320"/>
          </a:xfrm>
          <a:prstGeom prst="roundRect">
            <a:avLst>
              <a:gd name="adj" fmla="val 5906"/>
            </a:avLst>
          </a:prstGeom>
          <a:solidFill>
            <a:srgbClr val="EAF6EF"/>
          </a:solidFill>
          <a:ln/>
        </p:spPr>
      </p:sp>
      <p:sp>
        <p:nvSpPr>
          <p:cNvPr id="8" name="Shape 5"/>
          <p:cNvSpPr/>
          <p:nvPr/>
        </p:nvSpPr>
        <p:spPr>
          <a:xfrm>
            <a:off x="635000" y="3081021"/>
            <a:ext cx="5346700" cy="1290320"/>
          </a:xfrm>
          <a:custGeom>
            <a:avLst/>
            <a:gdLst/>
            <a:ahLst/>
            <a:cxnLst/>
            <a:rect l="l" t="t" r="r" b="b"/>
            <a:pathLst>
              <a:path w="5346700" h="1290320">
                <a:moveTo>
                  <a:pt x="76200" y="1290320"/>
                </a:moveTo>
                <a:lnTo>
                  <a:pt x="76200" y="1290320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25400" stAng="16200000" swAng="-5400000"/>
                <a:lnTo>
                  <a:pt x="50800" y="1214120"/>
                </a:lnTo>
                <a:arcTo hR="76200" wR="25400" stAng="10800000" swAng="-5400000"/>
                <a:close/>
              </a:path>
            </a:pathLst>
          </a:custGeom>
          <a:solidFill>
            <a:srgbClr val="2E9D6B"/>
          </a:solidFill>
          <a:ln/>
        </p:spPr>
      </p:sp>
      <p:sp>
        <p:nvSpPr>
          <p:cNvPr id="9" name="Text 6"/>
          <p:cNvSpPr/>
          <p:nvPr/>
        </p:nvSpPr>
        <p:spPr>
          <a:xfrm>
            <a:off x="863600" y="3208021"/>
            <a:ext cx="5088509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 for the blanks / MCQs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75106" y="3421379"/>
            <a:ext cx="4969383" cy="848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Readings and F₁, F₂: your own measurements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F₁ = F₂ the lens is symmetric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MCQ: 1 c; 2 b; 3 c; 4 c; 5 b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 3: equal F₁ and F₂ means equi-convex symmetric lens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6210300" y="3081021"/>
            <a:ext cx="5346700" cy="1290320"/>
          </a:xfrm>
          <a:prstGeom prst="roundRect">
            <a:avLst>
              <a:gd name="adj" fmla="val 5906"/>
            </a:avLst>
          </a:prstGeom>
          <a:solidFill>
            <a:srgbClr val="E8F1FA"/>
          </a:solidFill>
          <a:ln/>
        </p:spPr>
      </p:sp>
      <p:sp>
        <p:nvSpPr>
          <p:cNvPr id="12" name="Shape 9"/>
          <p:cNvSpPr/>
          <p:nvPr/>
        </p:nvSpPr>
        <p:spPr>
          <a:xfrm>
            <a:off x="6210300" y="3081021"/>
            <a:ext cx="5346700" cy="1290320"/>
          </a:xfrm>
          <a:custGeom>
            <a:avLst/>
            <a:gdLst/>
            <a:ahLst/>
            <a:cxnLst/>
            <a:rect l="l" t="t" r="r" b="b"/>
            <a:pathLst>
              <a:path w="5346700" h="1290320">
                <a:moveTo>
                  <a:pt x="76200" y="1290320"/>
                </a:moveTo>
                <a:lnTo>
                  <a:pt x="76200" y="1290320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25400" stAng="16200000" swAng="-5400000"/>
                <a:lnTo>
                  <a:pt x="50800" y="1214120"/>
                </a:lnTo>
                <a:arcTo hR="76200" wR="25400" stAng="10800000" swAng="-5400000"/>
                <a:close/>
              </a:path>
            </a:pathLst>
          </a:custGeom>
          <a:solidFill>
            <a:srgbClr val="1D6F9C"/>
          </a:solidFill>
          <a:ln/>
        </p:spPr>
      </p:sp>
      <p:sp>
        <p:nvSpPr>
          <p:cNvPr id="13" name="Text 10"/>
          <p:cNvSpPr/>
          <p:nvPr/>
        </p:nvSpPr>
        <p:spPr>
          <a:xfrm>
            <a:off x="6438900" y="3208021"/>
            <a:ext cx="5088509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 explained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438900" y="3421379"/>
            <a:ext cx="5088509" cy="6940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Rays from a distant object are nearly parallel, so a convex lens brings them to a point on the screen. The lens-to-screen distance is the focal length.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635000" y="6263642"/>
            <a:ext cx="2582228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1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10 · Journal pp. 25–26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635000" y="508000"/>
            <a:ext cx="1124966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600" b="1" i="0" dirty="0">
                <a:solidFill>
                  <a:srgbClr val="C218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11: Reactivity of Metals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35000" y="1023621"/>
            <a:ext cx="529780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journal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46506" y="1236979"/>
            <a:ext cx="5178679" cy="642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Metals Zn, Fe, Cu, Al with solutions of their sulphates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Table: Al displaces Zn, Fe, Cu; Zn displaces Fe, Cu; Fe displaces Cu; Cu none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007100" y="1023621"/>
            <a:ext cx="5549900" cy="913130"/>
          </a:xfrm>
          <a:prstGeom prst="roundRect">
            <a:avLst>
              <a:gd name="adj" fmla="val 8345"/>
            </a:avLst>
          </a:prstGeom>
          <a:solidFill>
            <a:srgbClr val="E8F1FA"/>
          </a:solidFill>
          <a:ln/>
        </p:spPr>
      </p:sp>
      <p:sp>
        <p:nvSpPr>
          <p:cNvPr id="6" name="Shape 4"/>
          <p:cNvSpPr/>
          <p:nvPr/>
        </p:nvSpPr>
        <p:spPr>
          <a:xfrm>
            <a:off x="6007100" y="1023621"/>
            <a:ext cx="5549900" cy="913130"/>
          </a:xfrm>
          <a:custGeom>
            <a:avLst/>
            <a:gdLst/>
            <a:ahLst/>
            <a:cxnLst/>
            <a:rect l="l" t="t" r="r" b="b"/>
            <a:pathLst>
              <a:path w="5549900" h="913130">
                <a:moveTo>
                  <a:pt x="76200" y="913130"/>
                </a:moveTo>
                <a:lnTo>
                  <a:pt x="76200" y="913130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25400" stAng="16200000" swAng="-5400000"/>
                <a:lnTo>
                  <a:pt x="50800" y="836930"/>
                </a:lnTo>
                <a:arcTo hR="76200" wR="25400" stAng="10800000" swAng="-5400000"/>
                <a:close/>
              </a:path>
            </a:pathLst>
          </a:custGeom>
          <a:solidFill>
            <a:srgbClr val="1D6F9C"/>
          </a:solidFill>
          <a:ln/>
        </p:spPr>
      </p:sp>
      <p:sp>
        <p:nvSpPr>
          <p:cNvPr id="7" name="Text 5"/>
          <p:cNvSpPr/>
          <p:nvPr/>
        </p:nvSpPr>
        <p:spPr>
          <a:xfrm>
            <a:off x="6235700" y="1150621"/>
            <a:ext cx="529780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 explained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235700" y="1363979"/>
            <a:ext cx="5297805" cy="471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more reactive metal displaces a less reactive one from its salt solution. The pattern of reactions gives the order Al, Zn, Fe, Cu.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5000" y="2089150"/>
            <a:ext cx="10922000" cy="1290320"/>
          </a:xfrm>
          <a:prstGeom prst="roundRect">
            <a:avLst>
              <a:gd name="adj" fmla="val 5906"/>
            </a:avLst>
          </a:prstGeom>
          <a:solidFill>
            <a:srgbClr val="EAF6EF"/>
          </a:solidFill>
          <a:ln/>
        </p:spPr>
      </p:sp>
      <p:sp>
        <p:nvSpPr>
          <p:cNvPr id="10" name="Shape 8"/>
          <p:cNvSpPr/>
          <p:nvPr/>
        </p:nvSpPr>
        <p:spPr>
          <a:xfrm>
            <a:off x="635000" y="2089150"/>
            <a:ext cx="10922000" cy="1290320"/>
          </a:xfrm>
          <a:custGeom>
            <a:avLst/>
            <a:gdLst/>
            <a:ahLst/>
            <a:cxnLst/>
            <a:rect l="l" t="t" r="r" b="b"/>
            <a:pathLst>
              <a:path w="10922000" h="1290320">
                <a:moveTo>
                  <a:pt x="76200" y="1290320"/>
                </a:moveTo>
                <a:lnTo>
                  <a:pt x="76200" y="1290320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25400" stAng="16200000" swAng="-5400000"/>
                <a:lnTo>
                  <a:pt x="50800" y="1214120"/>
                </a:lnTo>
                <a:arcTo hR="76200" wR="25400" stAng="10800000" swAng="-5400000"/>
                <a:close/>
              </a:path>
            </a:pathLst>
          </a:custGeom>
          <a:solidFill>
            <a:srgbClr val="2E9D6B"/>
          </a:solidFill>
          <a:ln/>
        </p:spPr>
      </p:sp>
      <p:sp>
        <p:nvSpPr>
          <p:cNvPr id="11" name="Text 9"/>
          <p:cNvSpPr/>
          <p:nvPr/>
        </p:nvSpPr>
        <p:spPr>
          <a:xfrm>
            <a:off x="863600" y="2216150"/>
            <a:ext cx="10831068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 for the blanks / MCQs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5106" y="2429514"/>
            <a:ext cx="10711942" cy="848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Decreasing reactivity: Al &gt; Zn &gt; Fe &gt; Cu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MCQ: 1 b; 2 c; 3 d; 4 d; 5 a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 1: remove oxide layer; Ex 2: a metal cannot displace itself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 3: fluorine &gt; chlorine &gt; bromine &gt; iodine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35000" y="6263642"/>
            <a:ext cx="256870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1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11 · Journal pp. 27–28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635000" y="508000"/>
            <a:ext cx="11249660" cy="75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600" b="1" i="0" dirty="0">
                <a:solidFill>
                  <a:srgbClr val="C218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12: Oxidation and Addition Reactions of Carbon Compounds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35000" y="1386842"/>
            <a:ext cx="604342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journal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46506" y="1600200"/>
            <a:ext cx="5924296" cy="642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Ethanol → ethanoic acid with alkaline KMnO₄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Iodine with oils: coloured solution turns colourless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of oil colour changes: record your own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731000" y="1386842"/>
            <a:ext cx="4826000" cy="1905000"/>
          </a:xfrm>
          <a:prstGeom prst="roundRect">
            <a:avLst>
              <a:gd name="adj" fmla="val 4000"/>
            </a:avLst>
          </a:prstGeom>
          <a:solidFill>
            <a:srgbClr val="F6F6F6"/>
          </a:solidFill>
          <a:ln/>
        </p:spPr>
      </p:sp>
      <p:pic>
        <p:nvPicPr>
          <p:cNvPr id="6" name="Image 0" descr="Journal figure for p1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1000" y="1593506"/>
            <a:ext cx="4826000" cy="1491673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35000" y="3444242"/>
            <a:ext cx="5346700" cy="1496060"/>
          </a:xfrm>
          <a:prstGeom prst="roundRect">
            <a:avLst>
              <a:gd name="adj" fmla="val 5093"/>
            </a:avLst>
          </a:prstGeom>
          <a:solidFill>
            <a:srgbClr val="EAF6EF"/>
          </a:solidFill>
          <a:ln/>
        </p:spPr>
      </p:sp>
      <p:sp>
        <p:nvSpPr>
          <p:cNvPr id="8" name="Shape 5"/>
          <p:cNvSpPr/>
          <p:nvPr/>
        </p:nvSpPr>
        <p:spPr>
          <a:xfrm>
            <a:off x="635000" y="3444242"/>
            <a:ext cx="5346700" cy="1496060"/>
          </a:xfrm>
          <a:custGeom>
            <a:avLst/>
            <a:gdLst/>
            <a:ahLst/>
            <a:cxnLst/>
            <a:rect l="l" t="t" r="r" b="b"/>
            <a:pathLst>
              <a:path w="5346700" h="1496060">
                <a:moveTo>
                  <a:pt x="76200" y="1496060"/>
                </a:moveTo>
                <a:lnTo>
                  <a:pt x="76200" y="1496060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25400" stAng="16200000" swAng="-5400000"/>
                <a:lnTo>
                  <a:pt x="50800" y="1419860"/>
                </a:lnTo>
                <a:arcTo hR="76200" wR="25400" stAng="10800000" swAng="-5400000"/>
                <a:close/>
              </a:path>
            </a:pathLst>
          </a:custGeom>
          <a:solidFill>
            <a:srgbClr val="2E9D6B"/>
          </a:solidFill>
          <a:ln/>
        </p:spPr>
      </p:sp>
      <p:sp>
        <p:nvSpPr>
          <p:cNvPr id="9" name="Text 6"/>
          <p:cNvSpPr/>
          <p:nvPr/>
        </p:nvSpPr>
        <p:spPr>
          <a:xfrm>
            <a:off x="863600" y="3571242"/>
            <a:ext cx="5088509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 for the blanks / MCQs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75106" y="3784600"/>
            <a:ext cx="4969383" cy="1054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 ethanoic acid; pink colour vanishes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B: addition reaction; vanaspati ghee is saturated, no change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MCQ: 1 c; 2 c; 3 a; 5 c; Q4 verify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Ex: ethanol is a sugar industry byproduct; catenation is carbon bonding to itself; ethanol blending cuts pollution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6210300" y="3444242"/>
            <a:ext cx="5346700" cy="1496060"/>
          </a:xfrm>
          <a:prstGeom prst="roundRect">
            <a:avLst>
              <a:gd name="adj" fmla="val 5093"/>
            </a:avLst>
          </a:prstGeom>
          <a:solidFill>
            <a:srgbClr val="E8F1FA"/>
          </a:solidFill>
          <a:ln/>
        </p:spPr>
      </p:sp>
      <p:sp>
        <p:nvSpPr>
          <p:cNvPr id="12" name="Shape 9"/>
          <p:cNvSpPr/>
          <p:nvPr/>
        </p:nvSpPr>
        <p:spPr>
          <a:xfrm>
            <a:off x="6210300" y="3444242"/>
            <a:ext cx="5346700" cy="1496060"/>
          </a:xfrm>
          <a:custGeom>
            <a:avLst/>
            <a:gdLst/>
            <a:ahLst/>
            <a:cxnLst/>
            <a:rect l="l" t="t" r="r" b="b"/>
            <a:pathLst>
              <a:path w="5346700" h="1496060">
                <a:moveTo>
                  <a:pt x="76200" y="1496060"/>
                </a:moveTo>
                <a:lnTo>
                  <a:pt x="76200" y="1496060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25400" stAng="16200000" swAng="-5400000"/>
                <a:lnTo>
                  <a:pt x="50800" y="1419860"/>
                </a:lnTo>
                <a:arcTo hR="76200" wR="25400" stAng="10800000" swAng="-5400000"/>
                <a:close/>
              </a:path>
            </a:pathLst>
          </a:custGeom>
          <a:solidFill>
            <a:srgbClr val="1D6F9C"/>
          </a:solidFill>
          <a:ln/>
        </p:spPr>
      </p:sp>
      <p:sp>
        <p:nvSpPr>
          <p:cNvPr id="13" name="Text 10"/>
          <p:cNvSpPr/>
          <p:nvPr/>
        </p:nvSpPr>
        <p:spPr>
          <a:xfrm>
            <a:off x="6438900" y="3571242"/>
            <a:ext cx="5088509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 explained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438900" y="3784600"/>
            <a:ext cx="5088509" cy="6940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KMnO₄ oxidises ethanol to ethanoic acid, so its pink colour fades. Iodine adds across C=C double bonds of unsaturated oils and decolourises; saturated vanaspati ghee has none.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635000" y="6263642"/>
            <a:ext cx="2582228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1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12 · Journal pp. 29–30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635000" y="508000"/>
            <a:ext cx="1124966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600" b="1" i="0" dirty="0">
                <a:solidFill>
                  <a:srgbClr val="C218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35000" y="1023627"/>
            <a:ext cx="529780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journal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46506" y="1236985"/>
            <a:ext cx="5178679" cy="642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Reactions: precipitation, combination, decomposition, displacement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Physics: magnetism, heat, refraction, prism, lens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Metals and carbon compounds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007100" y="1023627"/>
            <a:ext cx="5549900" cy="1136015"/>
          </a:xfrm>
          <a:prstGeom prst="roundRect">
            <a:avLst>
              <a:gd name="adj" fmla="val 6708"/>
            </a:avLst>
          </a:prstGeom>
          <a:solidFill>
            <a:srgbClr val="E8F1FA"/>
          </a:solidFill>
          <a:ln/>
        </p:spPr>
      </p:sp>
      <p:sp>
        <p:nvSpPr>
          <p:cNvPr id="6" name="Shape 4"/>
          <p:cNvSpPr/>
          <p:nvPr/>
        </p:nvSpPr>
        <p:spPr>
          <a:xfrm>
            <a:off x="6007100" y="1023627"/>
            <a:ext cx="5549900" cy="1136015"/>
          </a:xfrm>
          <a:custGeom>
            <a:avLst/>
            <a:gdLst/>
            <a:ahLst/>
            <a:cxnLst/>
            <a:rect l="l" t="t" r="r" b="b"/>
            <a:pathLst>
              <a:path w="5549900" h="1136015">
                <a:moveTo>
                  <a:pt x="76200" y="1136015"/>
                </a:moveTo>
                <a:lnTo>
                  <a:pt x="76200" y="1136015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25400" stAng="16200000" swAng="-5400000"/>
                <a:lnTo>
                  <a:pt x="50800" y="1059815"/>
                </a:lnTo>
                <a:arcTo hR="76200" wR="25400" stAng="10800000" swAng="-5400000"/>
                <a:close/>
              </a:path>
            </a:pathLst>
          </a:custGeom>
          <a:solidFill>
            <a:srgbClr val="1D6F9C"/>
          </a:solidFill>
          <a:ln/>
        </p:spPr>
      </p:sp>
      <p:sp>
        <p:nvSpPr>
          <p:cNvPr id="7" name="Text 5"/>
          <p:cNvSpPr/>
          <p:nvPr/>
        </p:nvSpPr>
        <p:spPr>
          <a:xfrm>
            <a:off x="6235700" y="1150627"/>
            <a:ext cx="529780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 explained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235700" y="1363985"/>
            <a:ext cx="5297805" cy="6940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the slides as a quick check: the practical name tells you the reaction type, the observation tells you the result, and the explanation tells you why.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5000" y="2312033"/>
            <a:ext cx="10922000" cy="1084580"/>
          </a:xfrm>
          <a:prstGeom prst="roundRect">
            <a:avLst>
              <a:gd name="adj" fmla="val 7026"/>
            </a:avLst>
          </a:prstGeom>
          <a:solidFill>
            <a:srgbClr val="EAF6EF"/>
          </a:solidFill>
          <a:ln/>
        </p:spPr>
      </p:sp>
      <p:sp>
        <p:nvSpPr>
          <p:cNvPr id="10" name="Shape 8"/>
          <p:cNvSpPr/>
          <p:nvPr/>
        </p:nvSpPr>
        <p:spPr>
          <a:xfrm>
            <a:off x="635000" y="2312033"/>
            <a:ext cx="10922000" cy="1084580"/>
          </a:xfrm>
          <a:custGeom>
            <a:avLst/>
            <a:gdLst/>
            <a:ahLst/>
            <a:cxnLst/>
            <a:rect l="l" t="t" r="r" b="b"/>
            <a:pathLst>
              <a:path w="10922000" h="1084580">
                <a:moveTo>
                  <a:pt x="76200" y="1084580"/>
                </a:moveTo>
                <a:lnTo>
                  <a:pt x="76200" y="1084580"/>
                </a:lnTo>
                <a:arcTo hR="76200" wR="76200" stAng="5400000" swAng="5400000"/>
                <a:lnTo>
                  <a:pt x="0" y="76200"/>
                </a:lnTo>
                <a:arcTo hR="76200" wR="76200" stAng="10800000" swAng="5400000"/>
                <a:lnTo>
                  <a:pt x="76200" y="0"/>
                </a:lnTo>
                <a:arcTo hR="76200" wR="25400" stAng="16200000" swAng="-5400000"/>
                <a:lnTo>
                  <a:pt x="50800" y="1008380"/>
                </a:lnTo>
                <a:arcTo hR="76200" wR="25400" stAng="10800000" swAng="-5400000"/>
                <a:close/>
              </a:path>
            </a:pathLst>
          </a:custGeom>
          <a:solidFill>
            <a:srgbClr val="2E9D6B"/>
          </a:solidFill>
          <a:ln/>
        </p:spPr>
      </p:sp>
      <p:sp>
        <p:nvSpPr>
          <p:cNvPr id="11" name="Text 9"/>
          <p:cNvSpPr/>
          <p:nvPr/>
        </p:nvSpPr>
        <p:spPr>
          <a:xfrm>
            <a:off x="863600" y="2439033"/>
            <a:ext cx="10831068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D6F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 for the blanks / MCQs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75106" y="2652402"/>
            <a:ext cx="10711942" cy="642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Halide ions: AgCl white, AgBr light yellow, AgI bright yellow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Reactivity: Al &gt; Zn &gt; Fe &gt; Cu</a:t>
            </a:r>
            <a:endParaRPr lang="en-US" sz="1200" dirty="0"/>
          </a:p>
          <a:p>
            <a:pPr algn="l" marL="142494" indent="-142494">
              <a:lnSpc>
                <a:spcPts val="1620"/>
              </a:lnSpc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is densest at 4 °C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35000" y="6263642"/>
            <a:ext cx="2226374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A71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· Journal pp. 2–30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ence Practical Journal">
  <a:themeElements>
    <a:clrScheme name="Science Practical Journal">
      <a:dk1>
        <a:srgbClr val="C2185B"/>
      </a:dk1>
      <a:lt1>
        <a:srgbClr val="FFFFFF"/>
      </a:lt1>
      <a:dk2>
        <a:srgbClr val="D15284"/>
      </a:dk2>
      <a:lt2>
        <a:srgbClr val="F9E8EF"/>
      </a:lt2>
      <a:accent1>
        <a:srgbClr val="1D6F9C"/>
      </a:accent1>
      <a:accent2>
        <a:srgbClr val="222222"/>
      </a:accent2>
      <a:accent3>
        <a:srgbClr val="6A7179"/>
      </a:accent3>
      <a:accent4>
        <a:srgbClr val="9AA0A6"/>
      </a:accent4>
      <a:accent5>
        <a:srgbClr val="DA749D"/>
      </a:accent5>
      <a:accent6>
        <a:srgbClr val="E497B5"/>
      </a:accent6>
      <a:hlink>
        <a:srgbClr val="0563C1"/>
      </a:hlink>
      <a:folHlink>
        <a:srgbClr val="954F72"/>
      </a:folHlink>
    </a:clrScheme>
    <a:fontScheme name="Science Practical Journal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Science Practical Journal</dc:title>
  <dc:subject/>
  <dc:creator/>
  <cp:lastModifiedBy/>
  <cp:revision>1</cp:revision>
  <dcterms:created xsi:type="dcterms:W3CDTF">2026-10-28T16:22:36Z</dcterms:created>
  <dcterms:modified xsi:type="dcterms:W3CDTF">2026-10-28T16:22:36Z</dcterms:modified>
</cp:coreProperties>
</file>